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Lst>
  <p:notesMasterIdLst>
    <p:notesMasterId r:id="rId4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notesMaster" Target="notesMasters/notesMaster1.xml"/><Relationship Id="rId49" Type="http://schemas.openxmlformats.org/officeDocument/2006/relationships/presProps" Target="presProps.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Follow-up Lesson 3: set only. Same structure as the lighting lesson. Part 1 (to 54 min) builds set knowledge and ends with a design task. Part 2 teaches CIDER one letter at a time (I do, We do, You do, check), then students write a full set CIDER point. Students follow along in the matching student booklet.
Resources: mini whiteboards, the extract, the Set student booklet, revision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Silent retrieval start: a baseline for the knowledge you teach in Part 1. Answers on the next slide: 1B, 2C, 3A, 4D.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 min. Self-mark in a different colour 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8–11 min. Share objectives.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example, task and check today is about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11–14 min. I DO. From the revision guide: the play is written in short, filmic scenes jumping between three locations, so a set must allow fast transitions and keep focus on the performers. On pages 50–51, Kelly gives only "A field" and an ice cream: everything else is the designer's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14–18 min. I DO. Ask: "Which style fits a play that jumps between three locations every few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18–22 min. I DO. These are where Discussion will get its precise detail: sizes, heights, materials, colours.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22–27 min. I DO. "Props/stage furniture" can appear as its own exam option. Ask: "What does Phil eating an ice cream tell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27–32 min. I DO. Quick check: point to areas of the room and have students call out downstage left, upstage centre, and so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32–35 min. Answers: 1 rostrum · 2 flats · 3 minimalist · 4 personal prop · 5 stage furniture. Re-teach any term fewer than 80% get right.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35–36 min. Answer: B. Scale does the work: a small patch of set in a large empty space. Follow-up: "Where would you put Phil?"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36–39 min. Students have the printed extract. Read it (one reader for Leah; Phil silent, perhaps eating), then map the four moments. Moment 2 is your I do model, moment 1 the We do, moment 4 the whole-class CIDER point, and students use moment 3 or another moment they spot for their own point. Point out that the only set information Kelly gives is "A field" and an ice cream: everything else is the designer's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39–43 min. WE DO. Cold call each row and build the class design on the board. Possible class version:
Surface: a square of worn artificial grass laid on the bare black floor.
Furniture: one weathered wooden bench.
Props: Phil's ice cream; perhaps a litter bin or a scatter of dead leaves.
Size/position: about 4 metres square, slightly off-centre.
Effect: an ordinary, empty, lonely place: nowhere to hide.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43–52 min. YOU DO. Students design the set for each moment, starting from the field. Their own CIDER point uses moment 3 or another moment they spot.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52–54 min. Share two student rows first, then show these as one possible version. Bridge: "Now we need a way to write this for 14 marks: CIDER."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54–58 min. I DO. Annotate the question: ONE element, THIS extract, FOR THE AUDIENCE. The mark scheme caps "isolated knowledge without linked understanding" at 5 marks. Wording from the Pearson Summer 2023 paper (1DR0/3A).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58–60 min. Answer: A. Lots of correct terms, but no effect on the audience: isolated knowledge. B, C and D all link the choice to the audience.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60–63 min. Introduce the five letters. Every model today is 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63–66 min. I DO.
Think aloud: "Kelly only gives me 'A field'. I start with what the audience should feel: how exposed Leah is. Then I link to the original bare stage. Then my big idea: just enough set to show where we are, so the empty space does the work." Underline the feeling, the original production and the idea.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66–69 min. WE DO. Cold call the questions, take 2–3 ideas, then build the sentence on the board using students' words.
Possible class version: "My set vision is to show the sudden shift from the group's panic to a quiet, lonely field, linking to the theme of fear, and building on the original's bare stage so the change happens fast."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69–72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72–73 min. Hinge question, 3-2-1-show.
Answer: C. Vision (exposed), a clear idea and a link to the original. A and D have no vision; B is a plot fact.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73–76 min. I DO.
Think aloud: "Style: minimalist. Surface: worn artificial grass. Furniture: ONE bench. Personal prop: the ice cream, because Kelly gives it to us. Every item has a job." Circle each term.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76–79 min. WE DO. Cold call the questions, take 2–3 ideas, then build the sentence on the board using students' words.
Possible class version: "I would use a minimalist set: a rolled-up square of artificial grass and a single bench, brought on by the actors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79–82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82–83 min. Hinge question, 3-2-1-show.
Answer: D. A is wrong (flats are painted panels, not projection); B has no technical term; C contradicts itself (naturalistic = like the real place).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83–86 min. I DO. Taken from the precision approach in the 14-marker intervention (its staging page uses heights in cm, distances in metres and named positions). For set, add size and material. Stress: every number needs a reason.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86–88 min. I DO.
Think aloud, pointing to each number: "4 metres: big enough to feel open, small against the black floor. A bench only 90cm wide, and Phil sits in the MIDDLE, so there is no room for Leah. That one detail tells the story of the scene. 2 metres of empty grass between them. Nothing to lean on or hide behind." Key rule: every number has a reason. Highlight each quantified detail.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88–91 min. WE DO. Cold call the questions, take 2–3 ideas, then build the sentence on the board using students' words.
Possible class version: "As Jan says "What are we going to do?", Jan and Mark unroll the 4-metre grass square as they exit, while Phil carries on the bench and sits, so the change takes 8 seconds and the bench ends up upstage centre."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91–95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95–96 min. Hinge question, 3-2-1-show.
Answer: B. Size, position and distance, all tied to the moment. A is Level 3. D is the trap: a number with no real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96–98 min. Quick physical reset.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98–100 min. I DO.
Think aloud: "I count the set: one roll of grass, one bench. I time the change: under 10 seconds. Then the link to the original minimal style." Underline the practical detail.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100–102 min. WE DO. Cold call the questions, take 2–3 ideas, then build the sentence on the board using students' words.
Possible class version: "This is effective because the actors change the set themselves in 8 seconds, so there is no blackout to break the tension. It is achievable because it needs only a roll of grass and one bench."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102–105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105–106 min. Hinge question, 3-2-1-show.
Answer: C. Why it works and why it is practical. D ignores the school scale and the fast changes; A and B give no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106–108 min. I DO.
Think aloud: "The feeling: exposed. The reason: the empty space around her. Then the bench detail: they see she has no place beside him BEFORE she speaks. That links back to my vision." Draw an arrow from R back to C.
Write it live under the visualiser rather than revealing it all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108–110 min. WE DO. Cold call the questions, take 2–3 ideas, then build the sentence on the board using students' words.
Possible class version: "As a result, the audience would feel uneasy, because Jan's question is still hanging in the air as the quiet field appears, as if Leah and Phil are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110–113 min. YOU DO. Students write about the key moment from the last row of their Task 1 grid, in their booklet. Core first; Support if stuck; Stretch for early finishers.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113–114 min. Hinge question, 3-2-1-show.
Answer: B. A precise feeling (uneasy) and why. A, C and D have no precise effect or reason.
If most are wrong, re-show the I do model before moving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114–117 min. Answers: 1 E · 2 C · 3 R · 4 D · 5 I. Any letter most students miss: re-teach briefly before the We 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117–125 min (with the next slide). Shared writing: a different student gives each letter; you scribe one full paragraph. Students copy it into the booklet table. Then compare with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what did the class include that this doesn't? What could we steal? Point out the quantified details in D (edge of the 4-metre square, 3 metres from Phil) and how SCALE, a small set in a big empty space, creates the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125–137 min. Silent independent writing in the booklet. Homework: two more points on different moments to complete a four-point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137–140 min. Students complete the exit ticket in the booklet. Use answers to plan the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YEAR 11 GCSE DRAMA — PEARSON EDEXCEL — COMPONENT 3</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Title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Text 4"/>
          <p:cNvSpPr txBox="1"/>
          <p:nvPr/>
        </p:nvSpPr>
        <p:spPr>
          <a:xfrm>
            <a:off x="548640" y="1737360"/>
            <a:ext cx="8046720" cy="155448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Set Design &amp;</a:t>
            </a:r>
            <a:endParaRPr lang="en-US" sz="4000" dirty="0"/>
          </a:p>
          <a:p>
            <a:pPr indent="0" marL="0">
              <a:buNone/>
            </a:pPr>
            <a:r>
              <a:rPr lang="en-US" sz="4000" b="1" dirty="0">
                <a:solidFill>
                  <a:srgbClr val="FFFFFF"/>
                </a:solidFill>
                <a:latin typeface="Cambria" pitchFamily="34" charset="0"/>
                <a:ea typeface="Cambria" pitchFamily="34" charset="-122"/>
                <a:cs typeface="Cambria" pitchFamily="34" charset="-120"/>
              </a:rPr>
              <a:t>the 14-Mark Question</a:t>
            </a:r>
            <a:endParaRPr lang="en-US" sz="4000" dirty="0"/>
          </a:p>
        </p:txBody>
      </p:sp>
      <p:sp>
        <p:nvSpPr>
          <p:cNvPr id="7" name="Text 5"/>
          <p:cNvSpPr txBox="1"/>
          <p:nvPr/>
        </p:nvSpPr>
        <p:spPr>
          <a:xfrm>
            <a:off x="548640" y="3474720"/>
            <a:ext cx="8046720" cy="457200"/>
          </a:xfrm>
          <a:prstGeom prst="rect">
            <a:avLst/>
          </a:prstGeom>
          <a:noFill/>
          <a:ln/>
        </p:spPr>
        <p:txBody>
          <a:bodyPr wrap="square" lIns="0" tIns="0" rIns="0" bIns="0" rtlCol="0" anchor="t"/>
          <a:lstStyle/>
          <a:p>
            <a:pPr indent="0" marL="0">
              <a:buNone/>
            </a:pPr>
            <a:r>
              <a:rPr lang="en-US" sz="2000" dirty="0">
                <a:solidFill>
                  <a:srgbClr val="D8D5CF"/>
                </a:solidFill>
                <a:latin typeface="Calibri" pitchFamily="34" charset="0"/>
                <a:ea typeface="Calibri" pitchFamily="34" charset="-122"/>
                <a:cs typeface="Calibri" pitchFamily="34" charset="-120"/>
              </a:rPr>
              <a:t>Learn the set  →  design it  →  write it with CIDER</a:t>
            </a:r>
            <a:endParaRPr lang="en-US" sz="2000" dirty="0"/>
          </a:p>
        </p:txBody>
      </p:sp>
      <p:sp>
        <p:nvSpPr>
          <p:cNvPr id="8" name="Text 6"/>
          <p:cNvSpPr txBox="1"/>
          <p:nvPr/>
        </p:nvSpPr>
        <p:spPr>
          <a:xfrm>
            <a:off x="548640" y="4114800"/>
            <a:ext cx="7772400" cy="365760"/>
          </a:xfrm>
          <a:prstGeom prst="rect">
            <a:avLst/>
          </a:prstGeom>
          <a:noFill/>
          <a:ln/>
        </p:spPr>
        <p:txBody>
          <a:bodyPr wrap="square" lIns="0" tIns="0" rIns="0" bIns="0" rtlCol="0" anchor="t"/>
          <a:lstStyle/>
          <a:p>
            <a:pPr indent="0" marL="0">
              <a:buNone/>
            </a:pPr>
            <a:r>
              <a:rPr lang="en-US" sz="1500" dirty="0">
                <a:solidFill>
                  <a:srgbClr val="9A9A9A"/>
                </a:solidFill>
                <a:latin typeface="Calibri" pitchFamily="34" charset="0"/>
                <a:ea typeface="Calibri" pitchFamily="34" charset="-122"/>
                <a:cs typeface="Calibri" pitchFamily="34" charset="-120"/>
              </a:rPr>
              <a:t>Follow-up Lesson 3  •  140 minutes  •  DNA by Dennis Kelly</a:t>
            </a:r>
            <a:endParaRPr lang="en-US" sz="1500" dirty="0"/>
          </a:p>
        </p:txBody>
      </p:sp>
      <p:sp>
        <p:nvSpPr>
          <p:cNvPr id="9" name="Shape 7"/>
          <p:cNvSpPr/>
          <p:nvPr/>
        </p:nvSpPr>
        <p:spPr>
          <a:xfrm>
            <a:off x="9235440" y="1371600"/>
            <a:ext cx="2194560" cy="4754880"/>
          </a:xfrm>
          <a:prstGeom prst="roundRect">
            <a:avLst>
              <a:gd name="adj" fmla="val 3333"/>
            </a:avLst>
          </a:prstGeom>
          <a:solidFill>
            <a:srgbClr val="3D3D3D"/>
          </a:solidFill>
          <a:ln w="9525">
            <a:solidFill>
              <a:srgbClr val="3D3D3D"/>
            </a:solidFill>
            <a:prstDash val="solid"/>
          </a:ln>
        </p:spPr>
      </p:sp>
      <p:sp>
        <p:nvSpPr>
          <p:cNvPr id="10" name="Shape 8"/>
          <p:cNvSpPr/>
          <p:nvPr/>
        </p:nvSpPr>
        <p:spPr>
          <a:xfrm>
            <a:off x="9966960" y="1645920"/>
            <a:ext cx="731520" cy="731520"/>
          </a:xfrm>
          <a:prstGeom prst="ellipse">
            <a:avLst/>
          </a:prstGeom>
          <a:solidFill>
            <a:srgbClr val="C9A24B"/>
          </a:solidFill>
          <a:ln w="12700">
            <a:solidFill>
              <a:srgbClr val="C9A24B"/>
            </a:solidFill>
            <a:prstDash val="solid"/>
          </a:ln>
        </p:spPr>
      </p:sp>
      <p:sp>
        <p:nvSpPr>
          <p:cNvPr id="11" name="Text 9"/>
          <p:cNvSpPr txBox="1"/>
          <p:nvPr/>
        </p:nvSpPr>
        <p:spPr>
          <a:xfrm>
            <a:off x="9966960" y="164592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2" name="Shape 10"/>
          <p:cNvSpPr/>
          <p:nvPr/>
        </p:nvSpPr>
        <p:spPr>
          <a:xfrm>
            <a:off x="9966960" y="2514600"/>
            <a:ext cx="731520" cy="731520"/>
          </a:xfrm>
          <a:prstGeom prst="ellipse">
            <a:avLst/>
          </a:prstGeom>
          <a:solidFill>
            <a:srgbClr val="990011"/>
          </a:solidFill>
          <a:ln w="12700">
            <a:solidFill>
              <a:srgbClr val="990011"/>
            </a:solidFill>
            <a:prstDash val="solid"/>
          </a:ln>
        </p:spPr>
      </p:sp>
      <p:sp>
        <p:nvSpPr>
          <p:cNvPr id="13" name="Text 11"/>
          <p:cNvSpPr txBox="1"/>
          <p:nvPr/>
        </p:nvSpPr>
        <p:spPr>
          <a:xfrm>
            <a:off x="9966960" y="25146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4" name="Shape 12"/>
          <p:cNvSpPr/>
          <p:nvPr/>
        </p:nvSpPr>
        <p:spPr>
          <a:xfrm>
            <a:off x="9966960" y="3383280"/>
            <a:ext cx="731520" cy="731520"/>
          </a:xfrm>
          <a:prstGeom prst="ellipse">
            <a:avLst/>
          </a:prstGeom>
          <a:solidFill>
            <a:srgbClr val="1F5C4E"/>
          </a:solidFill>
          <a:ln w="12700">
            <a:solidFill>
              <a:srgbClr val="1F5C4E"/>
            </a:solidFill>
            <a:prstDash val="solid"/>
          </a:ln>
        </p:spPr>
      </p:sp>
      <p:sp>
        <p:nvSpPr>
          <p:cNvPr id="15" name="Text 13"/>
          <p:cNvSpPr txBox="1"/>
          <p:nvPr/>
        </p:nvSpPr>
        <p:spPr>
          <a:xfrm>
            <a:off x="9966960" y="338328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16" name="Shape 14"/>
          <p:cNvSpPr/>
          <p:nvPr/>
        </p:nvSpPr>
        <p:spPr>
          <a:xfrm>
            <a:off x="9966960" y="4251960"/>
            <a:ext cx="731520" cy="731520"/>
          </a:xfrm>
          <a:prstGeom prst="ellipse">
            <a:avLst/>
          </a:prstGeom>
          <a:solidFill>
            <a:srgbClr val="2C4A6E"/>
          </a:solidFill>
          <a:ln w="12700">
            <a:solidFill>
              <a:srgbClr val="2C4A6E"/>
            </a:solidFill>
            <a:prstDash val="solid"/>
          </a:ln>
        </p:spPr>
      </p:sp>
      <p:sp>
        <p:nvSpPr>
          <p:cNvPr id="17" name="Text 15"/>
          <p:cNvSpPr txBox="1"/>
          <p:nvPr/>
        </p:nvSpPr>
        <p:spPr>
          <a:xfrm>
            <a:off x="9966960" y="425196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18" name="Shape 16"/>
          <p:cNvSpPr/>
          <p:nvPr/>
        </p:nvSpPr>
        <p:spPr>
          <a:xfrm>
            <a:off x="9966960" y="5120640"/>
            <a:ext cx="731520" cy="731520"/>
          </a:xfrm>
          <a:prstGeom prst="ellipse">
            <a:avLst/>
          </a:prstGeom>
          <a:solidFill>
            <a:srgbClr val="6B3F69"/>
          </a:solidFill>
          <a:ln w="12700">
            <a:solidFill>
              <a:srgbClr val="6B3F69"/>
            </a:solidFill>
            <a:prstDash val="solid"/>
          </a:ln>
        </p:spPr>
      </p:sp>
      <p:sp>
        <p:nvSpPr>
          <p:cNvPr id="19" name="Text 17"/>
          <p:cNvSpPr txBox="1"/>
          <p:nvPr/>
        </p:nvSpPr>
        <p:spPr>
          <a:xfrm>
            <a:off x="9966960" y="512064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DO NOW — SET VOCABULARY — SILENT START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What Do You Already Know?</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Do Now</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5 MIN</a:t>
            </a:r>
            <a:endParaRPr lang="en-US" sz="1400" dirty="0"/>
          </a:p>
        </p:txBody>
      </p:sp>
      <p:sp>
        <p:nvSpPr>
          <p:cNvPr id="8" name="Text 6"/>
          <p:cNvSpPr txBox="1"/>
          <p:nvPr/>
        </p:nvSpPr>
        <p:spPr>
          <a:xfrm>
            <a:off x="548640" y="1371600"/>
            <a:ext cx="822960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Circle the correct answer. Answer independently in your booklet.</a:t>
            </a:r>
            <a:endParaRPr lang="en-US" sz="1500" dirty="0"/>
          </a:p>
        </p:txBody>
      </p:sp>
      <p:sp>
        <p:nvSpPr>
          <p:cNvPr id="9" name="Shape 7"/>
          <p:cNvSpPr/>
          <p:nvPr/>
        </p:nvSpPr>
        <p:spPr>
          <a:xfrm>
            <a:off x="548640" y="1874520"/>
            <a:ext cx="5440680" cy="2103120"/>
          </a:xfrm>
          <a:prstGeom prst="roundRect">
            <a:avLst>
              <a:gd name="adj" fmla="val 3478"/>
            </a:avLst>
          </a:prstGeom>
          <a:solidFill>
            <a:srgbClr val="FFFFFF"/>
          </a:solidFill>
          <a:ln w="9525">
            <a:solidFill>
              <a:srgbClr val="FFFFFF"/>
            </a:solidFill>
            <a:prstDash val="solid"/>
          </a:ln>
        </p:spPr>
      </p:sp>
      <p:sp>
        <p:nvSpPr>
          <p:cNvPr id="10" name="Text 8"/>
          <p:cNvSpPr txBox="1"/>
          <p:nvPr/>
        </p:nvSpPr>
        <p:spPr>
          <a:xfrm>
            <a:off x="822960" y="2057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1. What is a ROSTRUM?</a:t>
            </a:r>
            <a:endParaRPr lang="en-US" sz="1600" dirty="0"/>
          </a:p>
        </p:txBody>
      </p:sp>
      <p:sp>
        <p:nvSpPr>
          <p:cNvPr id="11" name="Text 9"/>
          <p:cNvSpPr txBox="1"/>
          <p:nvPr/>
        </p:nvSpPr>
        <p:spPr>
          <a:xfrm>
            <a:off x="822960" y="2560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A painted backdrop</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A raised platform that creates levels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 type of stage lighting</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A trapdoor in the stage floor</a:t>
            </a:r>
            <a:endParaRPr lang="en-US" sz="1350" dirty="0"/>
          </a:p>
        </p:txBody>
      </p:sp>
      <p:sp>
        <p:nvSpPr>
          <p:cNvPr id="12" name="Shape 10"/>
          <p:cNvSpPr/>
          <p:nvPr/>
        </p:nvSpPr>
        <p:spPr>
          <a:xfrm>
            <a:off x="6172200" y="1874520"/>
            <a:ext cx="5440680" cy="2103120"/>
          </a:xfrm>
          <a:prstGeom prst="roundRect">
            <a:avLst>
              <a:gd name="adj" fmla="val 3478"/>
            </a:avLst>
          </a:prstGeom>
          <a:solidFill>
            <a:srgbClr val="FFFFFF"/>
          </a:solidFill>
          <a:ln w="9525">
            <a:solidFill>
              <a:srgbClr val="FFFFFF"/>
            </a:solidFill>
            <a:prstDash val="solid"/>
          </a:ln>
        </p:spPr>
      </p:sp>
      <p:sp>
        <p:nvSpPr>
          <p:cNvPr id="13" name="Text 11"/>
          <p:cNvSpPr txBox="1"/>
          <p:nvPr/>
        </p:nvSpPr>
        <p:spPr>
          <a:xfrm>
            <a:off x="6446520" y="2057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2. What is a MINIMALIST set?</a:t>
            </a:r>
            <a:endParaRPr lang="en-US" sz="1600" dirty="0"/>
          </a:p>
        </p:txBody>
      </p:sp>
      <p:sp>
        <p:nvSpPr>
          <p:cNvPr id="14" name="Text 12"/>
          <p:cNvSpPr txBox="1"/>
          <p:nvPr/>
        </p:nvSpPr>
        <p:spPr>
          <a:xfrm>
            <a:off x="6446520" y="2560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A set that recreates every detail of a real place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A set painted in dark colours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 set with only what is essential on stage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A set that moves during the show</a:t>
            </a:r>
            <a:endParaRPr lang="en-US" sz="1350" dirty="0"/>
          </a:p>
        </p:txBody>
      </p:sp>
      <p:sp>
        <p:nvSpPr>
          <p:cNvPr id="15" name="Shape 13"/>
          <p:cNvSpPr/>
          <p:nvPr/>
        </p:nvSpPr>
        <p:spPr>
          <a:xfrm>
            <a:off x="548640" y="4160520"/>
            <a:ext cx="5440680" cy="2103120"/>
          </a:xfrm>
          <a:prstGeom prst="roundRect">
            <a:avLst>
              <a:gd name="adj" fmla="val 3478"/>
            </a:avLst>
          </a:prstGeom>
          <a:solidFill>
            <a:srgbClr val="FFFFFF"/>
          </a:solidFill>
          <a:ln w="9525">
            <a:solidFill>
              <a:srgbClr val="FFFFFF"/>
            </a:solidFill>
            <a:prstDash val="solid"/>
          </a:ln>
        </p:spPr>
      </p:sp>
      <p:sp>
        <p:nvSpPr>
          <p:cNvPr id="16" name="Text 14"/>
          <p:cNvSpPr txBox="1"/>
          <p:nvPr/>
        </p:nvSpPr>
        <p:spPr>
          <a:xfrm>
            <a:off x="822960" y="4343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3. What is a PERSONAL PROP?</a:t>
            </a:r>
            <a:endParaRPr lang="en-US" sz="1600" dirty="0"/>
          </a:p>
        </p:txBody>
      </p:sp>
      <p:sp>
        <p:nvSpPr>
          <p:cNvPr id="17" name="Text 15"/>
          <p:cNvSpPr txBox="1"/>
          <p:nvPr/>
        </p:nvSpPr>
        <p:spPr>
          <a:xfrm>
            <a:off x="822960" y="4846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A small item a character carries or uses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A large piece of furniture</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A painted panel</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A projected image</a:t>
            </a:r>
            <a:endParaRPr lang="en-US" sz="1350" dirty="0"/>
          </a:p>
        </p:txBody>
      </p:sp>
      <p:sp>
        <p:nvSpPr>
          <p:cNvPr id="18" name="Shape 16"/>
          <p:cNvSpPr/>
          <p:nvPr/>
        </p:nvSpPr>
        <p:spPr>
          <a:xfrm>
            <a:off x="6172200" y="4160520"/>
            <a:ext cx="5440680" cy="2103120"/>
          </a:xfrm>
          <a:prstGeom prst="roundRect">
            <a:avLst>
              <a:gd name="adj" fmla="val 3478"/>
            </a:avLst>
          </a:prstGeom>
          <a:solidFill>
            <a:srgbClr val="FFFFFF"/>
          </a:solidFill>
          <a:ln w="9525">
            <a:solidFill>
              <a:srgbClr val="FFFFFF"/>
            </a:solidFill>
            <a:prstDash val="solid"/>
          </a:ln>
        </p:spPr>
      </p:sp>
      <p:sp>
        <p:nvSpPr>
          <p:cNvPr id="19" name="Text 17"/>
          <p:cNvSpPr txBox="1"/>
          <p:nvPr/>
        </p:nvSpPr>
        <p:spPr>
          <a:xfrm>
            <a:off x="6446520" y="4343400"/>
            <a:ext cx="4937760" cy="411480"/>
          </a:xfrm>
          <a:prstGeom prst="rect">
            <a:avLst/>
          </a:prstGeom>
          <a:noFill/>
          <a:ln/>
        </p:spPr>
        <p:txBody>
          <a:bodyPr wrap="square" lIns="0" tIns="0" rIns="0" bIns="0" rtlCol="0" anchor="t"/>
          <a:lstStyle/>
          <a:p>
            <a:pPr indent="0" marL="0">
              <a:buNone/>
            </a:pPr>
            <a:r>
              <a:rPr lang="en-US" sz="1600" b="1" dirty="0">
                <a:solidFill>
                  <a:srgbClr val="222222"/>
                </a:solidFill>
                <a:latin typeface="Calibri" pitchFamily="34" charset="0"/>
                <a:ea typeface="Calibri" pitchFamily="34" charset="-122"/>
                <a:cs typeface="Calibri" pitchFamily="34" charset="-120"/>
              </a:rPr>
              <a:t>4. What was the original DNA stage floor textured to look like?</a:t>
            </a:r>
            <a:endParaRPr lang="en-US" sz="1600" dirty="0"/>
          </a:p>
        </p:txBody>
      </p:sp>
      <p:sp>
        <p:nvSpPr>
          <p:cNvPr id="20" name="Text 18"/>
          <p:cNvSpPr txBox="1"/>
          <p:nvPr/>
        </p:nvSpPr>
        <p:spPr>
          <a:xfrm>
            <a:off x="6446520" y="4846320"/>
            <a:ext cx="4937760" cy="1325880"/>
          </a:xfrm>
          <a:prstGeom prst="rect">
            <a:avLst/>
          </a:prstGeom>
          <a:noFill/>
          <a:ln/>
        </p:spPr>
        <p:txBody>
          <a:bodyPr wrap="square" lIns="0" tIns="0" rIns="0" bIns="0" rtlCol="0" anchor="t"/>
          <a:lstStyle/>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A. Grass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B. Wooden floorboards</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C. Sand</a:t>
            </a:r>
            <a:endParaRPr lang="en-US" sz="1350" dirty="0"/>
          </a:p>
          <a:p>
            <a:pPr indent="0" marL="0">
              <a:spcAft>
                <a:spcPts val="300"/>
              </a:spcAft>
              <a:buNone/>
            </a:pPr>
            <a:r>
              <a:rPr lang="en-US" sz="1350" dirty="0">
                <a:solidFill>
                  <a:srgbClr val="5A5A5A"/>
                </a:solidFill>
                <a:latin typeface="Calibri" pitchFamily="34" charset="0"/>
                <a:ea typeface="Calibri" pitchFamily="34" charset="-122"/>
                <a:cs typeface="Calibri" pitchFamily="34" charset="-120"/>
              </a:rPr>
              <a:t>D. Black tarmac</a:t>
            </a:r>
            <a:endParaRPr lang="en-US" sz="13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DO NOW — ANSWERS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Check Your Understanding</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Do Now Answers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737360"/>
            <a:ext cx="5440680" cy="2057400"/>
          </a:xfrm>
          <a:prstGeom prst="roundRect">
            <a:avLst>
              <a:gd name="adj" fmla="val 3556"/>
            </a:avLst>
          </a:prstGeom>
          <a:solidFill>
            <a:srgbClr val="3D3D3D"/>
          </a:solidFill>
          <a:ln w="19050">
            <a:solidFill>
              <a:srgbClr val="990011"/>
            </a:solidFill>
            <a:prstDash val="solid"/>
          </a:ln>
        </p:spPr>
      </p:sp>
      <p:sp>
        <p:nvSpPr>
          <p:cNvPr id="9" name="Text 7"/>
          <p:cNvSpPr txBox="1"/>
          <p:nvPr/>
        </p:nvSpPr>
        <p:spPr>
          <a:xfrm>
            <a:off x="822960" y="1965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1. Rostrum (B)</a:t>
            </a:r>
            <a:endParaRPr lang="en-US" sz="2000" dirty="0"/>
          </a:p>
        </p:txBody>
      </p:sp>
      <p:sp>
        <p:nvSpPr>
          <p:cNvPr id="10" name="Text 8"/>
          <p:cNvSpPr txBox="1"/>
          <p:nvPr/>
        </p:nvSpPr>
        <p:spPr>
          <a:xfrm>
            <a:off x="822960" y="2514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A raised platform that creates levels, e.g. to put one character above the others.</a:t>
            </a:r>
            <a:endParaRPr lang="en-US" sz="1500" dirty="0"/>
          </a:p>
        </p:txBody>
      </p:sp>
      <p:sp>
        <p:nvSpPr>
          <p:cNvPr id="11" name="Shape 9"/>
          <p:cNvSpPr/>
          <p:nvPr/>
        </p:nvSpPr>
        <p:spPr>
          <a:xfrm>
            <a:off x="6172200" y="1737360"/>
            <a:ext cx="5440680" cy="2057400"/>
          </a:xfrm>
          <a:prstGeom prst="roundRect">
            <a:avLst>
              <a:gd name="adj" fmla="val 3556"/>
            </a:avLst>
          </a:prstGeom>
          <a:solidFill>
            <a:srgbClr val="3D3D3D"/>
          </a:solidFill>
          <a:ln w="19050">
            <a:solidFill>
              <a:srgbClr val="990011"/>
            </a:solidFill>
            <a:prstDash val="solid"/>
          </a:ln>
        </p:spPr>
      </p:sp>
      <p:sp>
        <p:nvSpPr>
          <p:cNvPr id="12" name="Text 10"/>
          <p:cNvSpPr txBox="1"/>
          <p:nvPr/>
        </p:nvSpPr>
        <p:spPr>
          <a:xfrm>
            <a:off x="6446520" y="1965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2. Minimalist (C)</a:t>
            </a:r>
            <a:endParaRPr lang="en-US" sz="2000" dirty="0"/>
          </a:p>
        </p:txBody>
      </p:sp>
      <p:sp>
        <p:nvSpPr>
          <p:cNvPr id="13" name="Text 11"/>
          <p:cNvSpPr txBox="1"/>
          <p:nvPr/>
        </p:nvSpPr>
        <p:spPr>
          <a:xfrm>
            <a:off x="6446520" y="2514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Only what is essential on stage, like the original DNA production.</a:t>
            </a:r>
            <a:endParaRPr lang="en-US" sz="1500" dirty="0"/>
          </a:p>
        </p:txBody>
      </p:sp>
      <p:sp>
        <p:nvSpPr>
          <p:cNvPr id="14" name="Shape 12"/>
          <p:cNvSpPr/>
          <p:nvPr/>
        </p:nvSpPr>
        <p:spPr>
          <a:xfrm>
            <a:off x="548640" y="4023360"/>
            <a:ext cx="5440680" cy="2057400"/>
          </a:xfrm>
          <a:prstGeom prst="roundRect">
            <a:avLst>
              <a:gd name="adj" fmla="val 3556"/>
            </a:avLst>
          </a:prstGeom>
          <a:solidFill>
            <a:srgbClr val="3D3D3D"/>
          </a:solidFill>
          <a:ln w="19050">
            <a:solidFill>
              <a:srgbClr val="990011"/>
            </a:solidFill>
            <a:prstDash val="solid"/>
          </a:ln>
        </p:spPr>
      </p:sp>
      <p:sp>
        <p:nvSpPr>
          <p:cNvPr id="15" name="Text 13"/>
          <p:cNvSpPr txBox="1"/>
          <p:nvPr/>
        </p:nvSpPr>
        <p:spPr>
          <a:xfrm>
            <a:off x="822960" y="4251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3. Personal prop (A)</a:t>
            </a:r>
            <a:endParaRPr lang="en-US" sz="2000" dirty="0"/>
          </a:p>
        </p:txBody>
      </p:sp>
      <p:sp>
        <p:nvSpPr>
          <p:cNvPr id="16" name="Text 14"/>
          <p:cNvSpPr txBox="1"/>
          <p:nvPr/>
        </p:nvSpPr>
        <p:spPr>
          <a:xfrm>
            <a:off x="822960" y="4800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A small item a character carries, e.g. Phil's ice cream on page 50.</a:t>
            </a:r>
            <a:endParaRPr lang="en-US" sz="1500" dirty="0"/>
          </a:p>
        </p:txBody>
      </p:sp>
      <p:sp>
        <p:nvSpPr>
          <p:cNvPr id="17" name="Shape 15"/>
          <p:cNvSpPr/>
          <p:nvPr/>
        </p:nvSpPr>
        <p:spPr>
          <a:xfrm>
            <a:off x="6172200" y="4023360"/>
            <a:ext cx="5440680" cy="2057400"/>
          </a:xfrm>
          <a:prstGeom prst="roundRect">
            <a:avLst>
              <a:gd name="adj" fmla="val 3556"/>
            </a:avLst>
          </a:prstGeom>
          <a:solidFill>
            <a:srgbClr val="3D3D3D"/>
          </a:solidFill>
          <a:ln w="19050">
            <a:solidFill>
              <a:srgbClr val="990011"/>
            </a:solidFill>
            <a:prstDash val="solid"/>
          </a:ln>
        </p:spPr>
      </p:sp>
      <p:sp>
        <p:nvSpPr>
          <p:cNvPr id="18" name="Text 16"/>
          <p:cNvSpPr txBox="1"/>
          <p:nvPr/>
        </p:nvSpPr>
        <p:spPr>
          <a:xfrm>
            <a:off x="6446520" y="4251960"/>
            <a:ext cx="4937760" cy="457200"/>
          </a:xfrm>
          <a:prstGeom prst="rect">
            <a:avLst/>
          </a:prstGeom>
          <a:noFill/>
          <a:ln/>
        </p:spPr>
        <p:txBody>
          <a:bodyPr wrap="square" lIns="0" tIns="0" rIns="0" bIns="0" rtlCol="0" anchor="t"/>
          <a:lstStyle/>
          <a:p>
            <a:pPr indent="0" marL="0">
              <a:buNone/>
            </a:pPr>
            <a:r>
              <a:rPr lang="en-US" sz="2000" b="1" dirty="0">
                <a:solidFill>
                  <a:srgbClr val="C9A24B"/>
                </a:solidFill>
                <a:latin typeface="Cambria" pitchFamily="34" charset="0"/>
                <a:ea typeface="Cambria" pitchFamily="34" charset="-122"/>
                <a:cs typeface="Cambria" pitchFamily="34" charset="-120"/>
              </a:rPr>
              <a:t>4. Black tarmac (D)</a:t>
            </a:r>
            <a:endParaRPr lang="en-US" sz="2000" dirty="0"/>
          </a:p>
        </p:txBody>
      </p:sp>
      <p:sp>
        <p:nvSpPr>
          <p:cNvPr id="19" name="Text 17"/>
          <p:cNvSpPr txBox="1"/>
          <p:nvPr/>
        </p:nvSpPr>
        <p:spPr>
          <a:xfrm>
            <a:off x="6446520" y="480060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Simon Daw's bare square stage, framed by a drain cover, with a floating projection screen.</a:t>
            </a:r>
            <a:endParaRPr lang="en-US" sz="15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TODAY'S LEARNING</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Learning Objectives</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Learning Objectives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737360"/>
            <a:ext cx="11064240" cy="1234440"/>
          </a:xfrm>
          <a:prstGeom prst="roundRect">
            <a:avLst>
              <a:gd name="adj" fmla="val 5926"/>
            </a:avLst>
          </a:prstGeom>
          <a:solidFill>
            <a:srgbClr val="FFFFFF"/>
          </a:solidFill>
          <a:ln w="9525">
            <a:solidFill>
              <a:srgbClr val="FFFFFF"/>
            </a:solidFill>
            <a:prstDash val="solid"/>
          </a:ln>
        </p:spPr>
      </p:sp>
      <p:sp>
        <p:nvSpPr>
          <p:cNvPr id="9" name="Shape 7"/>
          <p:cNvSpPr/>
          <p:nvPr/>
        </p:nvSpPr>
        <p:spPr>
          <a:xfrm>
            <a:off x="548640" y="1737360"/>
            <a:ext cx="109728" cy="1234440"/>
          </a:xfrm>
          <a:prstGeom prst="rect">
            <a:avLst/>
          </a:prstGeom>
          <a:solidFill>
            <a:srgbClr val="990011"/>
          </a:solidFill>
          <a:ln w="12700">
            <a:solidFill>
              <a:srgbClr val="990011"/>
            </a:solidFill>
            <a:prstDash val="solid"/>
          </a:ln>
        </p:spPr>
      </p:sp>
      <p:sp>
        <p:nvSpPr>
          <p:cNvPr id="10" name="Text 8"/>
          <p:cNvSpPr txBox="1"/>
          <p:nvPr/>
        </p:nvSpPr>
        <p:spPr>
          <a:xfrm>
            <a:off x="914400" y="1737360"/>
            <a:ext cx="2743200" cy="1234440"/>
          </a:xfrm>
          <a:prstGeom prst="rect">
            <a:avLst/>
          </a:prstGeom>
          <a:noFill/>
          <a:ln/>
        </p:spPr>
        <p:txBody>
          <a:bodyPr wrap="square" lIns="0" tIns="0" rIns="0" bIns="0" rtlCol="0" anchor="ctr"/>
          <a:lstStyle/>
          <a:p>
            <a:pPr indent="0" marL="0">
              <a:buNone/>
            </a:pPr>
            <a:r>
              <a:rPr lang="en-US" sz="1800" b="1" dirty="0">
                <a:solidFill>
                  <a:srgbClr val="990011"/>
                </a:solidFill>
                <a:latin typeface="Cambria" pitchFamily="34" charset="0"/>
                <a:ea typeface="Cambria" pitchFamily="34" charset="-122"/>
                <a:cs typeface="Cambria" pitchFamily="34" charset="-120"/>
              </a:rPr>
              <a:t>LO1 — KNOW</a:t>
            </a:r>
            <a:endParaRPr lang="en-US" sz="1800" dirty="0"/>
          </a:p>
        </p:txBody>
      </p:sp>
      <p:sp>
        <p:nvSpPr>
          <p:cNvPr id="11" name="Text 9"/>
          <p:cNvSpPr txBox="1"/>
          <p:nvPr/>
        </p:nvSpPr>
        <p:spPr>
          <a:xfrm>
            <a:off x="3749040" y="173736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Set styles, set elements, props and stage furniture, and how Simon Daw designed the original DNA set.</a:t>
            </a:r>
            <a:endParaRPr lang="en-US" sz="1700" dirty="0"/>
          </a:p>
        </p:txBody>
      </p:sp>
      <p:sp>
        <p:nvSpPr>
          <p:cNvPr id="12" name="Shape 10"/>
          <p:cNvSpPr/>
          <p:nvPr/>
        </p:nvSpPr>
        <p:spPr>
          <a:xfrm>
            <a:off x="548640" y="3200400"/>
            <a:ext cx="11064240" cy="1234440"/>
          </a:xfrm>
          <a:prstGeom prst="roundRect">
            <a:avLst>
              <a:gd name="adj" fmla="val 5926"/>
            </a:avLst>
          </a:prstGeom>
          <a:solidFill>
            <a:srgbClr val="FFFFFF"/>
          </a:solidFill>
          <a:ln w="9525">
            <a:solidFill>
              <a:srgbClr val="FFFFFF"/>
            </a:solidFill>
            <a:prstDash val="solid"/>
          </a:ln>
        </p:spPr>
      </p:sp>
      <p:sp>
        <p:nvSpPr>
          <p:cNvPr id="13" name="Shape 11"/>
          <p:cNvSpPr/>
          <p:nvPr/>
        </p:nvSpPr>
        <p:spPr>
          <a:xfrm>
            <a:off x="548640" y="3200400"/>
            <a:ext cx="109728" cy="1234440"/>
          </a:xfrm>
          <a:prstGeom prst="rect">
            <a:avLst/>
          </a:prstGeom>
          <a:solidFill>
            <a:srgbClr val="C9A24B"/>
          </a:solidFill>
          <a:ln w="12700">
            <a:solidFill>
              <a:srgbClr val="C9A24B"/>
            </a:solidFill>
            <a:prstDash val="solid"/>
          </a:ln>
        </p:spPr>
      </p:sp>
      <p:sp>
        <p:nvSpPr>
          <p:cNvPr id="14" name="Text 12"/>
          <p:cNvSpPr txBox="1"/>
          <p:nvPr/>
        </p:nvSpPr>
        <p:spPr>
          <a:xfrm>
            <a:off x="914400" y="3200400"/>
            <a:ext cx="2743200" cy="1234440"/>
          </a:xfrm>
          <a:prstGeom prst="rect">
            <a:avLst/>
          </a:prstGeom>
          <a:noFill/>
          <a:ln/>
        </p:spPr>
        <p:txBody>
          <a:bodyPr wrap="square" lIns="0" tIns="0" rIns="0" bIns="0" rtlCol="0" anchor="ctr"/>
          <a:lstStyle/>
          <a:p>
            <a:pPr indent="0" marL="0">
              <a:buNone/>
            </a:pPr>
            <a:r>
              <a:rPr lang="en-US" sz="1800" b="1" dirty="0">
                <a:solidFill>
                  <a:srgbClr val="C9A24B"/>
                </a:solidFill>
                <a:latin typeface="Cambria" pitchFamily="34" charset="0"/>
                <a:ea typeface="Cambria" pitchFamily="34" charset="-122"/>
                <a:cs typeface="Cambria" pitchFamily="34" charset="-120"/>
              </a:rPr>
              <a:t>LO2 — UNDERSTAND</a:t>
            </a:r>
            <a:endParaRPr lang="en-US" sz="1800" dirty="0"/>
          </a:p>
        </p:txBody>
      </p:sp>
      <p:sp>
        <p:nvSpPr>
          <p:cNvPr id="15" name="Text 13"/>
          <p:cNvSpPr txBox="1"/>
          <p:nvPr/>
        </p:nvSpPr>
        <p:spPr>
          <a:xfrm>
            <a:off x="3749040" y="320040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How set creates place, isolation and power in DNA pages 50–51, and how CIDER turns set ideas into marks.</a:t>
            </a:r>
            <a:endParaRPr lang="en-US" sz="1700" dirty="0"/>
          </a:p>
        </p:txBody>
      </p:sp>
      <p:sp>
        <p:nvSpPr>
          <p:cNvPr id="16" name="Shape 14"/>
          <p:cNvSpPr/>
          <p:nvPr/>
        </p:nvSpPr>
        <p:spPr>
          <a:xfrm>
            <a:off x="548640" y="4663440"/>
            <a:ext cx="11064240" cy="1234440"/>
          </a:xfrm>
          <a:prstGeom prst="roundRect">
            <a:avLst>
              <a:gd name="adj" fmla="val 5926"/>
            </a:avLst>
          </a:prstGeom>
          <a:solidFill>
            <a:srgbClr val="FFFFFF"/>
          </a:solidFill>
          <a:ln w="9525">
            <a:solidFill>
              <a:srgbClr val="FFFFFF"/>
            </a:solidFill>
            <a:prstDash val="solid"/>
          </a:ln>
        </p:spPr>
      </p:sp>
      <p:sp>
        <p:nvSpPr>
          <p:cNvPr id="17" name="Shape 15"/>
          <p:cNvSpPr/>
          <p:nvPr/>
        </p:nvSpPr>
        <p:spPr>
          <a:xfrm>
            <a:off x="548640" y="4663440"/>
            <a:ext cx="109728" cy="1234440"/>
          </a:xfrm>
          <a:prstGeom prst="rect">
            <a:avLst/>
          </a:prstGeom>
          <a:solidFill>
            <a:srgbClr val="1F5C4E"/>
          </a:solidFill>
          <a:ln w="12700">
            <a:solidFill>
              <a:srgbClr val="1F5C4E"/>
            </a:solidFill>
            <a:prstDash val="solid"/>
          </a:ln>
        </p:spPr>
      </p:sp>
      <p:sp>
        <p:nvSpPr>
          <p:cNvPr id="18" name="Text 16"/>
          <p:cNvSpPr txBox="1"/>
          <p:nvPr/>
        </p:nvSpPr>
        <p:spPr>
          <a:xfrm>
            <a:off x="914400" y="4663440"/>
            <a:ext cx="2743200" cy="1234440"/>
          </a:xfrm>
          <a:prstGeom prst="rect">
            <a:avLst/>
          </a:prstGeom>
          <a:noFill/>
          <a:ln/>
        </p:spPr>
        <p:txBody>
          <a:bodyPr wrap="square" lIns="0" tIns="0" rIns="0" bIns="0" rtlCol="0" anchor="ctr"/>
          <a:lstStyle/>
          <a:p>
            <a:pPr indent="0" marL="0">
              <a:buNone/>
            </a:pPr>
            <a:r>
              <a:rPr lang="en-US" sz="1800" b="1" dirty="0">
                <a:solidFill>
                  <a:srgbClr val="1F5C4E"/>
                </a:solidFill>
                <a:latin typeface="Cambria" pitchFamily="34" charset="0"/>
                <a:ea typeface="Cambria" pitchFamily="34" charset="-122"/>
                <a:cs typeface="Cambria" pitchFamily="34" charset="-120"/>
              </a:rPr>
              <a:t>LO3 — BE ABLE TO</a:t>
            </a:r>
            <a:endParaRPr lang="en-US" sz="1800" dirty="0"/>
          </a:p>
        </p:txBody>
      </p:sp>
      <p:sp>
        <p:nvSpPr>
          <p:cNvPr id="19" name="Text 17"/>
          <p:cNvSpPr txBox="1"/>
          <p:nvPr/>
        </p:nvSpPr>
        <p:spPr>
          <a:xfrm>
            <a:off x="3749040" y="4663440"/>
            <a:ext cx="7589520" cy="12344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Design the set for pages 50–51, then write a full set CIDER point, one letter at a time.</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HOW TODAY WORKS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Our Route Through the Lesson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Lesson Map</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737360"/>
            <a:ext cx="841901" cy="822960"/>
          </a:xfrm>
          <a:prstGeom prst="rect">
            <a:avLst/>
          </a:prstGeom>
          <a:solidFill>
            <a:srgbClr val="9A9A9A"/>
          </a:solidFill>
          <a:ln w="12700">
            <a:solidFill>
              <a:srgbClr val="9A9A9A"/>
            </a:solidFill>
            <a:prstDash val="solid"/>
          </a:ln>
        </p:spPr>
      </p:sp>
      <p:sp>
        <p:nvSpPr>
          <p:cNvPr id="7" name="Text 5"/>
          <p:cNvSpPr txBox="1"/>
          <p:nvPr/>
        </p:nvSpPr>
        <p:spPr>
          <a:xfrm>
            <a:off x="548640" y="1737360"/>
            <a:ext cx="84190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Start</a:t>
            </a:r>
            <a:endParaRPr lang="en-US" sz="1100" dirty="0"/>
          </a:p>
        </p:txBody>
      </p:sp>
      <p:sp>
        <p:nvSpPr>
          <p:cNvPr id="8" name="Shape 6"/>
          <p:cNvSpPr/>
          <p:nvPr/>
        </p:nvSpPr>
        <p:spPr>
          <a:xfrm>
            <a:off x="1417973" y="1737360"/>
            <a:ext cx="1948325" cy="822960"/>
          </a:xfrm>
          <a:prstGeom prst="rect">
            <a:avLst/>
          </a:prstGeom>
          <a:solidFill>
            <a:srgbClr val="C9A24B"/>
          </a:solidFill>
          <a:ln w="12700">
            <a:solidFill>
              <a:srgbClr val="C9A24B"/>
            </a:solidFill>
            <a:prstDash val="solid"/>
          </a:ln>
        </p:spPr>
      </p:sp>
      <p:sp>
        <p:nvSpPr>
          <p:cNvPr id="9" name="Text 7"/>
          <p:cNvSpPr txBox="1"/>
          <p:nvPr/>
        </p:nvSpPr>
        <p:spPr>
          <a:xfrm>
            <a:off x="1417973" y="1737360"/>
            <a:ext cx="1948325" cy="822960"/>
          </a:xfrm>
          <a:prstGeom prst="rect">
            <a:avLst/>
          </a:prstGeom>
          <a:noFill/>
          <a:ln/>
        </p:spPr>
        <p:txBody>
          <a:bodyPr wrap="square" lIns="0" tIns="0" rIns="0" bIns="0" rtlCol="0" anchor="ctr"/>
          <a:lstStyle/>
          <a:p>
            <a:pPr algn="ctr" indent="0" marL="0">
              <a:buNone/>
            </a:pPr>
            <a:r>
              <a:rPr lang="en-US" sz="1100" b="1" dirty="0">
                <a:solidFill>
                  <a:srgbClr val="2B2B2B"/>
                </a:solidFill>
                <a:latin typeface="Calibri" pitchFamily="34" charset="0"/>
                <a:ea typeface="Calibri" pitchFamily="34" charset="-122"/>
                <a:cs typeface="Calibri" pitchFamily="34" charset="-120"/>
              </a:rPr>
              <a:t>Set knowledge</a:t>
            </a:r>
            <a:endParaRPr lang="en-US" sz="1100" dirty="0"/>
          </a:p>
        </p:txBody>
      </p:sp>
      <p:sp>
        <p:nvSpPr>
          <p:cNvPr id="10" name="Shape 8"/>
          <p:cNvSpPr/>
          <p:nvPr/>
        </p:nvSpPr>
        <p:spPr>
          <a:xfrm>
            <a:off x="3393730" y="1737360"/>
            <a:ext cx="1395113" cy="822960"/>
          </a:xfrm>
          <a:prstGeom prst="rect">
            <a:avLst/>
          </a:prstGeom>
          <a:solidFill>
            <a:srgbClr val="C43B3B"/>
          </a:solidFill>
          <a:ln w="12700">
            <a:solidFill>
              <a:srgbClr val="C43B3B"/>
            </a:solidFill>
            <a:prstDash val="solid"/>
          </a:ln>
        </p:spPr>
      </p:sp>
      <p:sp>
        <p:nvSpPr>
          <p:cNvPr id="11" name="Text 9"/>
          <p:cNvSpPr txBox="1"/>
          <p:nvPr/>
        </p:nvSpPr>
        <p:spPr>
          <a:xfrm>
            <a:off x="3393730" y="1737360"/>
            <a:ext cx="1395113"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Design task</a:t>
            </a:r>
            <a:endParaRPr lang="en-US" sz="1100" dirty="0"/>
          </a:p>
        </p:txBody>
      </p:sp>
      <p:sp>
        <p:nvSpPr>
          <p:cNvPr id="12" name="Shape 10"/>
          <p:cNvSpPr/>
          <p:nvPr/>
        </p:nvSpPr>
        <p:spPr>
          <a:xfrm>
            <a:off x="4816275" y="1737360"/>
            <a:ext cx="683841" cy="822960"/>
          </a:xfrm>
          <a:prstGeom prst="rect">
            <a:avLst/>
          </a:prstGeom>
          <a:solidFill>
            <a:srgbClr val="2B2B2B"/>
          </a:solidFill>
          <a:ln w="12700">
            <a:solidFill>
              <a:srgbClr val="2B2B2B"/>
            </a:solidFill>
            <a:prstDash val="solid"/>
          </a:ln>
        </p:spPr>
      </p:sp>
      <p:sp>
        <p:nvSpPr>
          <p:cNvPr id="13" name="Text 11"/>
          <p:cNvSpPr txBox="1"/>
          <p:nvPr/>
        </p:nvSpPr>
        <p:spPr>
          <a:xfrm>
            <a:off x="4816275" y="1737360"/>
            <a:ext cx="68384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Question</a:t>
            </a:r>
            <a:endParaRPr lang="en-US" sz="1100" dirty="0"/>
          </a:p>
        </p:txBody>
      </p:sp>
      <p:sp>
        <p:nvSpPr>
          <p:cNvPr id="14" name="Shape 12"/>
          <p:cNvSpPr/>
          <p:nvPr/>
        </p:nvSpPr>
        <p:spPr>
          <a:xfrm>
            <a:off x="5527548" y="1737360"/>
            <a:ext cx="762871" cy="822960"/>
          </a:xfrm>
          <a:prstGeom prst="rect">
            <a:avLst/>
          </a:prstGeom>
          <a:solidFill>
            <a:srgbClr val="C9A24B"/>
          </a:solidFill>
          <a:ln w="12700">
            <a:solidFill>
              <a:srgbClr val="C9A24B"/>
            </a:solidFill>
            <a:prstDash val="solid"/>
          </a:ln>
        </p:spPr>
      </p:sp>
      <p:sp>
        <p:nvSpPr>
          <p:cNvPr id="15" name="Text 13"/>
          <p:cNvSpPr txBox="1"/>
          <p:nvPr/>
        </p:nvSpPr>
        <p:spPr>
          <a:xfrm>
            <a:off x="5527548" y="1737360"/>
            <a:ext cx="762871" cy="822960"/>
          </a:xfrm>
          <a:prstGeom prst="rect">
            <a:avLst/>
          </a:prstGeom>
          <a:noFill/>
          <a:ln/>
        </p:spPr>
        <p:txBody>
          <a:bodyPr wrap="square" lIns="0" tIns="0" rIns="0" bIns="0" rtlCol="0" anchor="ctr"/>
          <a:lstStyle/>
          <a:p>
            <a:pPr algn="ctr" indent="0" marL="0">
              <a:buNone/>
            </a:pPr>
            <a:r>
              <a:rPr lang="en-US" sz="1800" b="1" dirty="0">
                <a:solidFill>
                  <a:srgbClr val="2B2B2B"/>
                </a:solidFill>
                <a:latin typeface="Calibri" pitchFamily="34" charset="0"/>
                <a:ea typeface="Calibri" pitchFamily="34" charset="-122"/>
                <a:cs typeface="Calibri" pitchFamily="34" charset="-120"/>
              </a:rPr>
              <a:t>C</a:t>
            </a:r>
            <a:endParaRPr lang="en-US" sz="1800" dirty="0"/>
          </a:p>
        </p:txBody>
      </p:sp>
      <p:sp>
        <p:nvSpPr>
          <p:cNvPr id="16" name="Shape 14"/>
          <p:cNvSpPr/>
          <p:nvPr/>
        </p:nvSpPr>
        <p:spPr>
          <a:xfrm>
            <a:off x="6317851" y="1737360"/>
            <a:ext cx="762871" cy="822960"/>
          </a:xfrm>
          <a:prstGeom prst="rect">
            <a:avLst/>
          </a:prstGeom>
          <a:solidFill>
            <a:srgbClr val="990011"/>
          </a:solidFill>
          <a:ln w="12700">
            <a:solidFill>
              <a:srgbClr val="990011"/>
            </a:solidFill>
            <a:prstDash val="solid"/>
          </a:ln>
        </p:spPr>
      </p:sp>
      <p:sp>
        <p:nvSpPr>
          <p:cNvPr id="17" name="Text 15"/>
          <p:cNvSpPr txBox="1"/>
          <p:nvPr/>
        </p:nvSpPr>
        <p:spPr>
          <a:xfrm>
            <a:off x="6317851" y="1737360"/>
            <a:ext cx="762871"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I</a:t>
            </a:r>
            <a:endParaRPr lang="en-US" sz="1800" dirty="0"/>
          </a:p>
        </p:txBody>
      </p:sp>
      <p:sp>
        <p:nvSpPr>
          <p:cNvPr id="18" name="Shape 16"/>
          <p:cNvSpPr/>
          <p:nvPr/>
        </p:nvSpPr>
        <p:spPr>
          <a:xfrm>
            <a:off x="7108154" y="1737360"/>
            <a:ext cx="999962" cy="822960"/>
          </a:xfrm>
          <a:prstGeom prst="rect">
            <a:avLst/>
          </a:prstGeom>
          <a:solidFill>
            <a:srgbClr val="1F5C4E"/>
          </a:solidFill>
          <a:ln w="12700">
            <a:solidFill>
              <a:srgbClr val="1F5C4E"/>
            </a:solidFill>
            <a:prstDash val="solid"/>
          </a:ln>
        </p:spPr>
      </p:sp>
      <p:sp>
        <p:nvSpPr>
          <p:cNvPr id="19" name="Text 17"/>
          <p:cNvSpPr txBox="1"/>
          <p:nvPr/>
        </p:nvSpPr>
        <p:spPr>
          <a:xfrm>
            <a:off x="7108154" y="1737360"/>
            <a:ext cx="999962"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D</a:t>
            </a:r>
            <a:endParaRPr lang="en-US" sz="1800" dirty="0"/>
          </a:p>
        </p:txBody>
      </p:sp>
      <p:sp>
        <p:nvSpPr>
          <p:cNvPr id="20" name="Shape 18"/>
          <p:cNvSpPr/>
          <p:nvPr/>
        </p:nvSpPr>
        <p:spPr>
          <a:xfrm>
            <a:off x="8135547" y="1737360"/>
            <a:ext cx="130629" cy="822960"/>
          </a:xfrm>
          <a:prstGeom prst="rect">
            <a:avLst/>
          </a:prstGeom>
          <a:solidFill>
            <a:srgbClr val="D8D5CF"/>
          </a:solidFill>
          <a:ln w="12700">
            <a:solidFill>
              <a:srgbClr val="D8D5CF"/>
            </a:solidFill>
            <a:prstDash val="solid"/>
          </a:ln>
        </p:spPr>
      </p:sp>
      <p:sp>
        <p:nvSpPr>
          <p:cNvPr id="21" name="Shape 19"/>
          <p:cNvSpPr/>
          <p:nvPr/>
        </p:nvSpPr>
        <p:spPr>
          <a:xfrm>
            <a:off x="8293608" y="1737360"/>
            <a:ext cx="604810" cy="822960"/>
          </a:xfrm>
          <a:prstGeom prst="rect">
            <a:avLst/>
          </a:prstGeom>
          <a:solidFill>
            <a:srgbClr val="2C4A6E"/>
          </a:solidFill>
          <a:ln w="12700">
            <a:solidFill>
              <a:srgbClr val="2C4A6E"/>
            </a:solidFill>
            <a:prstDash val="solid"/>
          </a:ln>
        </p:spPr>
      </p:sp>
      <p:sp>
        <p:nvSpPr>
          <p:cNvPr id="22" name="Text 20"/>
          <p:cNvSpPr txBox="1"/>
          <p:nvPr/>
        </p:nvSpPr>
        <p:spPr>
          <a:xfrm>
            <a:off x="8293608" y="1737360"/>
            <a:ext cx="604810"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E</a:t>
            </a:r>
            <a:endParaRPr lang="en-US" sz="1800" dirty="0"/>
          </a:p>
        </p:txBody>
      </p:sp>
      <p:sp>
        <p:nvSpPr>
          <p:cNvPr id="23" name="Shape 21"/>
          <p:cNvSpPr/>
          <p:nvPr/>
        </p:nvSpPr>
        <p:spPr>
          <a:xfrm>
            <a:off x="8925850" y="1737360"/>
            <a:ext cx="604810" cy="822960"/>
          </a:xfrm>
          <a:prstGeom prst="rect">
            <a:avLst/>
          </a:prstGeom>
          <a:solidFill>
            <a:srgbClr val="6B3F69"/>
          </a:solidFill>
          <a:ln w="12700">
            <a:solidFill>
              <a:srgbClr val="6B3F69"/>
            </a:solidFill>
            <a:prstDash val="solid"/>
          </a:ln>
        </p:spPr>
      </p:sp>
      <p:sp>
        <p:nvSpPr>
          <p:cNvPr id="24" name="Text 22"/>
          <p:cNvSpPr txBox="1"/>
          <p:nvPr/>
        </p:nvSpPr>
        <p:spPr>
          <a:xfrm>
            <a:off x="8925850" y="1737360"/>
            <a:ext cx="604810" cy="82296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R</a:t>
            </a:r>
            <a:endParaRPr lang="en-US" sz="1800" dirty="0"/>
          </a:p>
        </p:txBody>
      </p:sp>
      <p:sp>
        <p:nvSpPr>
          <p:cNvPr id="25" name="Shape 23"/>
          <p:cNvSpPr/>
          <p:nvPr/>
        </p:nvSpPr>
        <p:spPr>
          <a:xfrm>
            <a:off x="9558093" y="1737360"/>
            <a:ext cx="209659" cy="822960"/>
          </a:xfrm>
          <a:prstGeom prst="rect">
            <a:avLst/>
          </a:prstGeom>
          <a:solidFill>
            <a:srgbClr val="C9A24B"/>
          </a:solidFill>
          <a:ln w="12700">
            <a:solidFill>
              <a:srgbClr val="C9A24B"/>
            </a:solidFill>
            <a:prstDash val="solid"/>
          </a:ln>
        </p:spPr>
      </p:sp>
      <p:sp>
        <p:nvSpPr>
          <p:cNvPr id="26" name="Shape 24"/>
          <p:cNvSpPr/>
          <p:nvPr/>
        </p:nvSpPr>
        <p:spPr>
          <a:xfrm>
            <a:off x="9795183" y="1737360"/>
            <a:ext cx="604810" cy="822960"/>
          </a:xfrm>
          <a:prstGeom prst="rect">
            <a:avLst/>
          </a:prstGeom>
          <a:solidFill>
            <a:srgbClr val="8A8173"/>
          </a:solidFill>
          <a:ln w="12700">
            <a:solidFill>
              <a:srgbClr val="8A8173"/>
            </a:solidFill>
            <a:prstDash val="solid"/>
          </a:ln>
        </p:spPr>
      </p:sp>
      <p:sp>
        <p:nvSpPr>
          <p:cNvPr id="27" name="Text 25"/>
          <p:cNvSpPr txBox="1"/>
          <p:nvPr/>
        </p:nvSpPr>
        <p:spPr>
          <a:xfrm>
            <a:off x="9795183" y="1737360"/>
            <a:ext cx="604810"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We do</a:t>
            </a:r>
            <a:endParaRPr lang="en-US" sz="1100" dirty="0"/>
          </a:p>
        </p:txBody>
      </p:sp>
      <p:sp>
        <p:nvSpPr>
          <p:cNvPr id="28" name="Shape 26"/>
          <p:cNvSpPr/>
          <p:nvPr/>
        </p:nvSpPr>
        <p:spPr>
          <a:xfrm>
            <a:off x="10427426" y="1737360"/>
            <a:ext cx="920931" cy="822960"/>
          </a:xfrm>
          <a:prstGeom prst="rect">
            <a:avLst/>
          </a:prstGeom>
          <a:solidFill>
            <a:srgbClr val="990011"/>
          </a:solidFill>
          <a:ln w="12700">
            <a:solidFill>
              <a:srgbClr val="990011"/>
            </a:solidFill>
            <a:prstDash val="solid"/>
          </a:ln>
        </p:spPr>
      </p:sp>
      <p:sp>
        <p:nvSpPr>
          <p:cNvPr id="29" name="Text 27"/>
          <p:cNvSpPr txBox="1"/>
          <p:nvPr/>
        </p:nvSpPr>
        <p:spPr>
          <a:xfrm>
            <a:off x="10427426" y="1737360"/>
            <a:ext cx="920931" cy="822960"/>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Alone</a:t>
            </a:r>
            <a:endParaRPr lang="en-US" sz="1100" dirty="0"/>
          </a:p>
        </p:txBody>
      </p:sp>
      <p:sp>
        <p:nvSpPr>
          <p:cNvPr id="30" name="Shape 28"/>
          <p:cNvSpPr/>
          <p:nvPr/>
        </p:nvSpPr>
        <p:spPr>
          <a:xfrm>
            <a:off x="11375789" y="1737360"/>
            <a:ext cx="209659" cy="822960"/>
          </a:xfrm>
          <a:prstGeom prst="rect">
            <a:avLst/>
          </a:prstGeom>
          <a:solidFill>
            <a:srgbClr val="9A9A9A"/>
          </a:solidFill>
          <a:ln w="12700">
            <a:solidFill>
              <a:srgbClr val="9A9A9A"/>
            </a:solidFill>
            <a:prstDash val="solid"/>
          </a:ln>
        </p:spPr>
      </p:sp>
      <p:sp>
        <p:nvSpPr>
          <p:cNvPr id="31" name="Text 29"/>
          <p:cNvSpPr txBox="1"/>
          <p:nvPr/>
        </p:nvSpPr>
        <p:spPr>
          <a:xfrm>
            <a:off x="548640" y="2606040"/>
            <a:ext cx="914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0 min</a:t>
            </a:r>
            <a:endParaRPr lang="en-US" sz="1100" dirty="0"/>
          </a:p>
        </p:txBody>
      </p:sp>
      <p:sp>
        <p:nvSpPr>
          <p:cNvPr id="32" name="Text 30"/>
          <p:cNvSpPr txBox="1"/>
          <p:nvPr/>
        </p:nvSpPr>
        <p:spPr>
          <a:xfrm>
            <a:off x="10698480" y="2606040"/>
            <a:ext cx="9144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140 min</a:t>
            </a:r>
            <a:endParaRPr lang="en-US" sz="1100" dirty="0"/>
          </a:p>
        </p:txBody>
      </p:sp>
      <p:sp>
        <p:nvSpPr>
          <p:cNvPr id="33" name="Shape 31"/>
          <p:cNvSpPr/>
          <p:nvPr/>
        </p:nvSpPr>
        <p:spPr>
          <a:xfrm>
            <a:off x="548640" y="3200400"/>
            <a:ext cx="3474720" cy="2926080"/>
          </a:xfrm>
          <a:prstGeom prst="roundRect">
            <a:avLst>
              <a:gd name="adj" fmla="val 2500"/>
            </a:avLst>
          </a:prstGeom>
          <a:solidFill>
            <a:srgbClr val="FFFFFF"/>
          </a:solidFill>
          <a:ln w="9525">
            <a:solidFill>
              <a:srgbClr val="FFFFFF"/>
            </a:solidFill>
            <a:prstDash val="solid"/>
          </a:ln>
        </p:spPr>
      </p:sp>
      <p:sp>
        <p:nvSpPr>
          <p:cNvPr id="34" name="Shape 32"/>
          <p:cNvSpPr/>
          <p:nvPr/>
        </p:nvSpPr>
        <p:spPr>
          <a:xfrm>
            <a:off x="822960" y="3429000"/>
            <a:ext cx="1463040" cy="457200"/>
          </a:xfrm>
          <a:prstGeom prst="roundRect">
            <a:avLst>
              <a:gd name="adj" fmla="val 50000"/>
            </a:avLst>
          </a:prstGeom>
          <a:solidFill>
            <a:srgbClr val="C9A24B"/>
          </a:solidFill>
          <a:ln w="12700">
            <a:solidFill>
              <a:srgbClr val="C9A24B"/>
            </a:solidFill>
            <a:prstDash val="solid"/>
          </a:ln>
        </p:spPr>
      </p:sp>
      <p:sp>
        <p:nvSpPr>
          <p:cNvPr id="35" name="Text 33"/>
          <p:cNvSpPr txBox="1"/>
          <p:nvPr/>
        </p:nvSpPr>
        <p:spPr>
          <a:xfrm>
            <a:off x="822960" y="3429000"/>
            <a:ext cx="1463040" cy="45720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PART 1</a:t>
            </a:r>
            <a:endParaRPr lang="en-US" sz="1400" dirty="0"/>
          </a:p>
        </p:txBody>
      </p:sp>
      <p:sp>
        <p:nvSpPr>
          <p:cNvPr id="36" name="Text 34"/>
          <p:cNvSpPr txBox="1"/>
          <p:nvPr/>
        </p:nvSpPr>
        <p:spPr>
          <a:xfrm>
            <a:off x="82296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Learn the set</a:t>
            </a:r>
            <a:endParaRPr lang="en-US" sz="2000" dirty="0"/>
          </a:p>
        </p:txBody>
      </p:sp>
      <p:sp>
        <p:nvSpPr>
          <p:cNvPr id="37" name="Text 35"/>
          <p:cNvSpPr txBox="1"/>
          <p:nvPr/>
        </p:nvSpPr>
        <p:spPr>
          <a:xfrm>
            <a:off x="82296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Set styles, set elements, props and furniture, and the space, with DNA examples.</a:t>
            </a:r>
            <a:endParaRPr lang="en-US" sz="1500" dirty="0"/>
          </a:p>
        </p:txBody>
      </p:sp>
      <p:sp>
        <p:nvSpPr>
          <p:cNvPr id="38" name="Shape 36"/>
          <p:cNvSpPr/>
          <p:nvPr/>
        </p:nvSpPr>
        <p:spPr>
          <a:xfrm>
            <a:off x="4297680" y="3200400"/>
            <a:ext cx="3474720" cy="2926080"/>
          </a:xfrm>
          <a:prstGeom prst="roundRect">
            <a:avLst>
              <a:gd name="adj" fmla="val 2500"/>
            </a:avLst>
          </a:prstGeom>
          <a:solidFill>
            <a:srgbClr val="FFFFFF"/>
          </a:solidFill>
          <a:ln w="9525">
            <a:solidFill>
              <a:srgbClr val="FFFFFF"/>
            </a:solidFill>
            <a:prstDash val="solid"/>
          </a:ln>
        </p:spPr>
      </p:sp>
      <p:sp>
        <p:nvSpPr>
          <p:cNvPr id="39" name="Shape 37"/>
          <p:cNvSpPr/>
          <p:nvPr/>
        </p:nvSpPr>
        <p:spPr>
          <a:xfrm>
            <a:off x="4572000" y="3429000"/>
            <a:ext cx="1463040" cy="457200"/>
          </a:xfrm>
          <a:prstGeom prst="roundRect">
            <a:avLst>
              <a:gd name="adj" fmla="val 50000"/>
            </a:avLst>
          </a:prstGeom>
          <a:solidFill>
            <a:srgbClr val="C43B3B"/>
          </a:solidFill>
          <a:ln w="12700">
            <a:solidFill>
              <a:srgbClr val="C43B3B"/>
            </a:solidFill>
            <a:prstDash val="solid"/>
          </a:ln>
        </p:spPr>
      </p:sp>
      <p:sp>
        <p:nvSpPr>
          <p:cNvPr id="40" name="Text 38"/>
          <p:cNvSpPr txBox="1"/>
          <p:nvPr/>
        </p:nvSpPr>
        <p:spPr>
          <a:xfrm>
            <a:off x="4572000" y="3429000"/>
            <a:ext cx="146304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PART 2</a:t>
            </a:r>
            <a:endParaRPr lang="en-US" sz="1400" dirty="0"/>
          </a:p>
        </p:txBody>
      </p:sp>
      <p:sp>
        <p:nvSpPr>
          <p:cNvPr id="41" name="Text 39"/>
          <p:cNvSpPr txBox="1"/>
          <p:nvPr/>
        </p:nvSpPr>
        <p:spPr>
          <a:xfrm>
            <a:off x="457200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Design it</a:t>
            </a:r>
            <a:endParaRPr lang="en-US" sz="2000" dirty="0"/>
          </a:p>
        </p:txBody>
      </p:sp>
      <p:sp>
        <p:nvSpPr>
          <p:cNvPr id="42" name="Text 40"/>
          <p:cNvSpPr txBox="1"/>
          <p:nvPr/>
        </p:nvSpPr>
        <p:spPr>
          <a:xfrm>
            <a:off x="457200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Design the set for four key moments in pages 50–51.</a:t>
            </a:r>
            <a:endParaRPr lang="en-US" sz="1500" dirty="0"/>
          </a:p>
        </p:txBody>
      </p:sp>
      <p:sp>
        <p:nvSpPr>
          <p:cNvPr id="43" name="Shape 41"/>
          <p:cNvSpPr/>
          <p:nvPr/>
        </p:nvSpPr>
        <p:spPr>
          <a:xfrm>
            <a:off x="8046720" y="3200400"/>
            <a:ext cx="3474720" cy="2926080"/>
          </a:xfrm>
          <a:prstGeom prst="roundRect">
            <a:avLst>
              <a:gd name="adj" fmla="val 2500"/>
            </a:avLst>
          </a:prstGeom>
          <a:solidFill>
            <a:srgbClr val="FFFFFF"/>
          </a:solidFill>
          <a:ln w="9525">
            <a:solidFill>
              <a:srgbClr val="FFFFFF"/>
            </a:solidFill>
            <a:prstDash val="solid"/>
          </a:ln>
        </p:spPr>
      </p:sp>
      <p:sp>
        <p:nvSpPr>
          <p:cNvPr id="44" name="Shape 42"/>
          <p:cNvSpPr/>
          <p:nvPr/>
        </p:nvSpPr>
        <p:spPr>
          <a:xfrm>
            <a:off x="8321040" y="3429000"/>
            <a:ext cx="1463040" cy="457200"/>
          </a:xfrm>
          <a:prstGeom prst="roundRect">
            <a:avLst>
              <a:gd name="adj" fmla="val 50000"/>
            </a:avLst>
          </a:prstGeom>
          <a:solidFill>
            <a:srgbClr val="990011"/>
          </a:solidFill>
          <a:ln w="12700">
            <a:solidFill>
              <a:srgbClr val="990011"/>
            </a:solidFill>
            <a:prstDash val="solid"/>
          </a:ln>
        </p:spPr>
      </p:sp>
      <p:sp>
        <p:nvSpPr>
          <p:cNvPr id="45" name="Text 43"/>
          <p:cNvSpPr txBox="1"/>
          <p:nvPr/>
        </p:nvSpPr>
        <p:spPr>
          <a:xfrm>
            <a:off x="8321040" y="3429000"/>
            <a:ext cx="146304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PART 3</a:t>
            </a:r>
            <a:endParaRPr lang="en-US" sz="1400" dirty="0"/>
          </a:p>
        </p:txBody>
      </p:sp>
      <p:sp>
        <p:nvSpPr>
          <p:cNvPr id="46" name="Text 44"/>
          <p:cNvSpPr txBox="1"/>
          <p:nvPr/>
        </p:nvSpPr>
        <p:spPr>
          <a:xfrm>
            <a:off x="8321040" y="4069080"/>
            <a:ext cx="2926080" cy="457200"/>
          </a:xfrm>
          <a:prstGeom prst="rect">
            <a:avLst/>
          </a:prstGeom>
          <a:noFill/>
          <a:ln/>
        </p:spPr>
        <p:txBody>
          <a:bodyPr wrap="square" lIns="0" tIns="0" rIns="0" bIns="0" rtlCol="0" anchor="t"/>
          <a:lstStyle/>
          <a:p>
            <a:pPr indent="0" marL="0">
              <a:buNone/>
            </a:pPr>
            <a:r>
              <a:rPr lang="en-US" sz="2000" b="1" dirty="0">
                <a:solidFill>
                  <a:srgbClr val="222222"/>
                </a:solidFill>
                <a:latin typeface="Cambria" pitchFamily="34" charset="0"/>
                <a:ea typeface="Cambria" pitchFamily="34" charset="-122"/>
                <a:cs typeface="Cambria" pitchFamily="34" charset="-120"/>
              </a:rPr>
              <a:t>Write it with CIDER</a:t>
            </a:r>
            <a:endParaRPr lang="en-US" sz="2000" dirty="0"/>
          </a:p>
        </p:txBody>
      </p:sp>
      <p:sp>
        <p:nvSpPr>
          <p:cNvPr id="47" name="Text 45"/>
          <p:cNvSpPr txBox="1"/>
          <p:nvPr/>
        </p:nvSpPr>
        <p:spPr>
          <a:xfrm>
            <a:off x="8321040" y="4617720"/>
            <a:ext cx="2926080" cy="1280160"/>
          </a:xfrm>
          <a:prstGeom prst="rect">
            <a:avLst/>
          </a:prstGeom>
          <a:noFill/>
          <a:ln/>
        </p:spPr>
        <p:txBody>
          <a:bodyPr wrap="square" lIns="0" tIns="0" rIns="0" bIns="0" rtlCol="0" anchor="t"/>
          <a:lstStyle/>
          <a:p>
            <a:pPr indent="0" marL="0">
              <a:buNone/>
            </a:pPr>
            <a:r>
              <a:rPr lang="en-US" sz="1500" dirty="0">
                <a:solidFill>
                  <a:srgbClr val="5A5A5A"/>
                </a:solidFill>
                <a:latin typeface="Calibri" pitchFamily="34" charset="0"/>
                <a:ea typeface="Calibri" pitchFamily="34" charset="-122"/>
                <a:cs typeface="Calibri" pitchFamily="34" charset="-120"/>
              </a:rPr>
              <a:t>One letter at a time: I do, we do, you do, then a quick check.</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1 — SET IN DNA</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In DNA, the Empty Space Tells the Story</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Why Set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91640"/>
            <a:ext cx="5394960" cy="4480560"/>
          </a:xfrm>
          <a:prstGeom prst="roundRect">
            <a:avLst>
              <a:gd name="adj" fmla="val 1633"/>
            </a:avLst>
          </a:prstGeom>
          <a:solidFill>
            <a:srgbClr val="3D3D3D"/>
          </a:solidFill>
          <a:ln w="9525">
            <a:solidFill>
              <a:srgbClr val="3D3D3D"/>
            </a:solidFill>
            <a:prstDash val="solid"/>
          </a:ln>
        </p:spPr>
      </p:sp>
      <p:sp>
        <p:nvSpPr>
          <p:cNvPr id="9" name="Text 7"/>
          <p:cNvSpPr txBox="1"/>
          <p:nvPr/>
        </p:nvSpPr>
        <p:spPr>
          <a:xfrm>
            <a:off x="868680" y="1920240"/>
            <a:ext cx="484632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THE ORIGINAL 2008 PRODUCTION</a:t>
            </a:r>
            <a:endParaRPr lang="en-US" sz="1300" dirty="0"/>
          </a:p>
        </p:txBody>
      </p:sp>
      <p:sp>
        <p:nvSpPr>
          <p:cNvPr id="10" name="Text 8"/>
          <p:cNvSpPr txBox="1"/>
          <p:nvPr/>
        </p:nvSpPr>
        <p:spPr>
          <a:xfrm>
            <a:off x="868680" y="2377440"/>
            <a:ext cx="4846320" cy="3657600"/>
          </a:xfrm>
          <a:prstGeom prst="rect">
            <a:avLst/>
          </a:prstGeom>
          <a:noFill/>
          <a:ln/>
        </p:spPr>
        <p:txBody>
          <a:bodyPr wrap="square" lIns="0" tIns="0" rIns="0" bIns="0" rtlCol="0" anchor="t"/>
          <a:lstStyle/>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Simon Daw: an open square stage textured like black tarmac, framed by a drain cover.</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A projection screen seemed to float at the back of the stage.</a:t>
            </a:r>
            <a:endParaRPr lang="en-US" sz="1700" dirty="0"/>
          </a:p>
          <a:p>
            <a:pPr marL="342900" indent="-342900">
              <a:spcAft>
                <a:spcPts val="1200"/>
              </a:spcAft>
              <a:buSzPct val="100000"/>
              <a:buChar char="•"/>
            </a:pPr>
            <a:r>
              <a:rPr lang="en-US" sz="1700" dirty="0">
                <a:solidFill>
                  <a:srgbClr val="F4F3F1"/>
                </a:solidFill>
                <a:latin typeface="Calibri" pitchFamily="34" charset="0"/>
                <a:ea typeface="Calibri" pitchFamily="34" charset="-122"/>
                <a:cs typeface="Calibri" pitchFamily="34" charset="-120"/>
              </a:rPr>
              <a:t>No separate sets for the street, field and wood: scene changes had to be fast.</a:t>
            </a:r>
            <a:endParaRPr lang="en-US" sz="1700" dirty="0"/>
          </a:p>
        </p:txBody>
      </p:sp>
      <p:sp>
        <p:nvSpPr>
          <p:cNvPr id="11" name="Text 9"/>
          <p:cNvSpPr txBox="1"/>
          <p:nvPr/>
        </p:nvSpPr>
        <p:spPr>
          <a:xfrm>
            <a:off x="6309360" y="1737360"/>
            <a:ext cx="5303520" cy="457200"/>
          </a:xfrm>
          <a:prstGeom prst="rect">
            <a:avLst/>
          </a:prstGeom>
          <a:noFill/>
          <a:ln/>
        </p:spPr>
        <p:txBody>
          <a:bodyPr wrap="square" lIns="0" tIns="0" rIns="0" bIns="0" rtlCol="0" anchor="t"/>
          <a:lstStyle/>
          <a:p>
            <a:pPr indent="0" marL="0">
              <a:buNone/>
            </a:pPr>
            <a:r>
              <a:rPr lang="en-US" sz="2200" b="1" dirty="0">
                <a:solidFill>
                  <a:srgbClr val="FFFFFF"/>
                </a:solidFill>
                <a:latin typeface="Cambria" pitchFamily="34" charset="0"/>
                <a:ea typeface="Cambria" pitchFamily="34" charset="-122"/>
                <a:cs typeface="Cambria" pitchFamily="34" charset="-120"/>
              </a:rPr>
              <a:t>So set has to…</a:t>
            </a:r>
            <a:endParaRPr lang="en-US" sz="2200" dirty="0"/>
          </a:p>
        </p:txBody>
      </p:sp>
      <p:sp>
        <p:nvSpPr>
          <p:cNvPr id="12" name="Shape 10"/>
          <p:cNvSpPr/>
          <p:nvPr/>
        </p:nvSpPr>
        <p:spPr>
          <a:xfrm>
            <a:off x="6309360" y="2377440"/>
            <a:ext cx="5303520" cy="1097280"/>
          </a:xfrm>
          <a:prstGeom prst="roundRect">
            <a:avLst>
              <a:gd name="adj" fmla="val 6667"/>
            </a:avLst>
          </a:prstGeom>
          <a:solidFill>
            <a:srgbClr val="3D3D3D"/>
          </a:solidFill>
          <a:ln w="19050">
            <a:solidFill>
              <a:srgbClr val="C9A24B"/>
            </a:solidFill>
            <a:prstDash val="solid"/>
          </a:ln>
        </p:spPr>
      </p:sp>
      <p:sp>
        <p:nvSpPr>
          <p:cNvPr id="13" name="Text 11"/>
          <p:cNvSpPr txBox="1"/>
          <p:nvPr/>
        </p:nvSpPr>
        <p:spPr>
          <a:xfrm>
            <a:off x="6583680" y="251460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WHERE we are</a:t>
            </a:r>
            <a:endParaRPr lang="en-US" sz="1900" dirty="0"/>
          </a:p>
        </p:txBody>
      </p:sp>
      <p:sp>
        <p:nvSpPr>
          <p:cNvPr id="14" name="Text 12"/>
          <p:cNvSpPr txBox="1"/>
          <p:nvPr/>
        </p:nvSpPr>
        <p:spPr>
          <a:xfrm>
            <a:off x="6583680" y="297180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with almost no set</a:t>
            </a:r>
            <a:endParaRPr lang="en-US" sz="1600" dirty="0"/>
          </a:p>
        </p:txBody>
      </p:sp>
      <p:sp>
        <p:nvSpPr>
          <p:cNvPr id="15" name="Shape 13"/>
          <p:cNvSpPr/>
          <p:nvPr/>
        </p:nvSpPr>
        <p:spPr>
          <a:xfrm>
            <a:off x="6309360" y="3657600"/>
            <a:ext cx="5303520" cy="1097280"/>
          </a:xfrm>
          <a:prstGeom prst="roundRect">
            <a:avLst>
              <a:gd name="adj" fmla="val 6667"/>
            </a:avLst>
          </a:prstGeom>
          <a:solidFill>
            <a:srgbClr val="3D3D3D"/>
          </a:solidFill>
          <a:ln w="19050">
            <a:solidFill>
              <a:srgbClr val="C9A24B"/>
            </a:solidFill>
            <a:prstDash val="solid"/>
          </a:ln>
        </p:spPr>
      </p:sp>
      <p:sp>
        <p:nvSpPr>
          <p:cNvPr id="16" name="Text 14"/>
          <p:cNvSpPr txBox="1"/>
          <p:nvPr/>
        </p:nvSpPr>
        <p:spPr>
          <a:xfrm>
            <a:off x="6583680" y="379476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WHO has power</a:t>
            </a:r>
            <a:endParaRPr lang="en-US" sz="1900" dirty="0"/>
          </a:p>
        </p:txBody>
      </p:sp>
      <p:sp>
        <p:nvSpPr>
          <p:cNvPr id="17" name="Text 15"/>
          <p:cNvSpPr txBox="1"/>
          <p:nvPr/>
        </p:nvSpPr>
        <p:spPr>
          <a:xfrm>
            <a:off x="6583680" y="425196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who sits, who stands, who is higher</a:t>
            </a:r>
            <a:endParaRPr lang="en-US" sz="1600" dirty="0"/>
          </a:p>
        </p:txBody>
      </p:sp>
      <p:sp>
        <p:nvSpPr>
          <p:cNvPr id="18" name="Shape 16"/>
          <p:cNvSpPr/>
          <p:nvPr/>
        </p:nvSpPr>
        <p:spPr>
          <a:xfrm>
            <a:off x="6309360" y="4937760"/>
            <a:ext cx="5303520" cy="1097280"/>
          </a:xfrm>
          <a:prstGeom prst="roundRect">
            <a:avLst>
              <a:gd name="adj" fmla="val 6667"/>
            </a:avLst>
          </a:prstGeom>
          <a:solidFill>
            <a:srgbClr val="3D3D3D"/>
          </a:solidFill>
          <a:ln w="19050">
            <a:solidFill>
              <a:srgbClr val="C9A24B"/>
            </a:solidFill>
            <a:prstDash val="solid"/>
          </a:ln>
        </p:spPr>
      </p:sp>
      <p:sp>
        <p:nvSpPr>
          <p:cNvPr id="19" name="Text 17"/>
          <p:cNvSpPr txBox="1"/>
          <p:nvPr/>
        </p:nvSpPr>
        <p:spPr>
          <a:xfrm>
            <a:off x="6583680" y="5074920"/>
            <a:ext cx="4846320" cy="457200"/>
          </a:xfrm>
          <a:prstGeom prst="rect">
            <a:avLst/>
          </a:prstGeom>
          <a:noFill/>
          <a:ln/>
        </p:spPr>
        <p:txBody>
          <a:bodyPr wrap="square" lIns="0" tIns="0" rIns="0" bIns="0" rtlCol="0" anchor="t"/>
          <a:lstStyle/>
          <a:p>
            <a:pPr indent="0" marL="0">
              <a:buNone/>
            </a:pPr>
            <a:r>
              <a:rPr lang="en-US" sz="1900" b="1" dirty="0">
                <a:solidFill>
                  <a:srgbClr val="C9A24B"/>
                </a:solidFill>
                <a:latin typeface="Cambria" pitchFamily="34" charset="0"/>
                <a:ea typeface="Cambria" pitchFamily="34" charset="-122"/>
                <a:cs typeface="Cambria" pitchFamily="34" charset="-120"/>
              </a:rPr>
              <a:t>Show HOW it feels</a:t>
            </a:r>
            <a:endParaRPr lang="en-US" sz="1900" dirty="0"/>
          </a:p>
        </p:txBody>
      </p:sp>
      <p:sp>
        <p:nvSpPr>
          <p:cNvPr id="20" name="Text 18"/>
          <p:cNvSpPr txBox="1"/>
          <p:nvPr/>
        </p:nvSpPr>
        <p:spPr>
          <a:xfrm>
            <a:off x="6583680" y="5532120"/>
            <a:ext cx="4846320" cy="411480"/>
          </a:xfrm>
          <a:prstGeom prst="rect">
            <a:avLst/>
          </a:prstGeom>
          <a:noFill/>
          <a:ln/>
        </p:spPr>
        <p:txBody>
          <a:bodyPr wrap="square" lIns="0" tIns="0" rIns="0" bIns="0" rtlCol="0" anchor="t"/>
          <a:lstStyle/>
          <a:p>
            <a:pPr indent="0" marL="0">
              <a:buNone/>
            </a:pPr>
            <a:r>
              <a:rPr lang="en-US" sz="1600" dirty="0">
                <a:solidFill>
                  <a:srgbClr val="D8D5CF"/>
                </a:solidFill>
                <a:latin typeface="Calibri" pitchFamily="34" charset="0"/>
                <a:ea typeface="Calibri" pitchFamily="34" charset="-122"/>
                <a:cs typeface="Calibri" pitchFamily="34" charset="-120"/>
              </a:rPr>
              <a:t>empty space, isolation, exposure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SET STYLES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What Kind of Set?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Set styles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Minimalist</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Only what is essential on stage.</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the original bare stage.</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452628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Naturalistic</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 set that looks like the real place.</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real grass, a real park bench.</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827532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Abstract / symbolic</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 set that suggests ideas rather than places.</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tarmac floor that follows them everywhere.</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77724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Composite</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One set that shows several places at once.</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street, field and wood in different areas of one stage.</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sp>
      <p:sp>
        <p:nvSpPr>
          <p:cNvPr id="25" name="Text 23"/>
          <p:cNvSpPr txBox="1"/>
          <p:nvPr/>
        </p:nvSpPr>
        <p:spPr>
          <a:xfrm>
            <a:off x="452628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Fluid / transformable</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Pieces that change use from scene to scene.</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one bench that becomes a bus stop, a log, a wall.</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sp>
      <p:sp>
        <p:nvSpPr>
          <p:cNvPr id="29" name="Text 27"/>
          <p:cNvSpPr txBox="1"/>
          <p:nvPr/>
        </p:nvSpPr>
        <p:spPr>
          <a:xfrm>
            <a:off x="8275320" y="4137660"/>
            <a:ext cx="3108960" cy="36576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DNA's fast scene changes make minimalist or fluid sets the practical choice. Examiners reward ideas that could really be staged.</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SET ELEMENTS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What the Set Is Made Of</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Set elements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Floor / surface</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What covers the stage floor.</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square of worn artificial grass for the field.</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452628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Rostra</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Raised platforms that create levels.</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45cm rostrum so one character sits higher.</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827532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Flats</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Painted panels that form walls or backgrounds.</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rarely needed in DNA.</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77724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Projection</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Images or video projected onto a screen or surface.</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the original's forensic video of the field and wood.</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sp>
      <p:sp>
        <p:nvSpPr>
          <p:cNvPr id="25" name="Text 23"/>
          <p:cNvSpPr txBox="1"/>
          <p:nvPr/>
        </p:nvSpPr>
        <p:spPr>
          <a:xfrm>
            <a:off x="452628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Colour and texture</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The look and feel of set materials.</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faded green paint, weathered wood, black tarmac.</a:t>
            </a:r>
            <a:endParaRPr lang="en-US" sz="1350" dirty="0"/>
          </a:p>
        </p:txBody>
      </p:sp>
      <p:sp>
        <p:nvSpPr>
          <p:cNvPr id="28" name="Shape 26"/>
          <p:cNvSpPr/>
          <p:nvPr/>
        </p:nvSpPr>
        <p:spPr>
          <a:xfrm>
            <a:off x="8046720" y="4000500"/>
            <a:ext cx="3566160" cy="2171700"/>
          </a:xfrm>
          <a:prstGeom prst="roundRect">
            <a:avLst>
              <a:gd name="adj" fmla="val 3368"/>
            </a:avLst>
          </a:prstGeom>
          <a:solidFill>
            <a:srgbClr val="FFFFFF"/>
          </a:solidFill>
          <a:ln w="9525">
            <a:solidFill>
              <a:srgbClr val="FFFFFF"/>
            </a:solidFill>
            <a:prstDash val="solid"/>
          </a:ln>
        </p:spPr>
      </p:sp>
      <p:sp>
        <p:nvSpPr>
          <p:cNvPr id="29" name="Text 27"/>
          <p:cNvSpPr txBox="1"/>
          <p:nvPr/>
        </p:nvSpPr>
        <p:spPr>
          <a:xfrm>
            <a:off x="827532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Scale</a:t>
            </a:r>
            <a:endParaRPr lang="en-US" sz="1900" dirty="0"/>
          </a:p>
        </p:txBody>
      </p:sp>
      <p:sp>
        <p:nvSpPr>
          <p:cNvPr id="30" name="Text 28"/>
          <p:cNvSpPr txBox="1"/>
          <p:nvPr/>
        </p:nvSpPr>
        <p:spPr>
          <a:xfrm>
            <a:off x="827532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How big the set pieces are compared to the space.</a:t>
            </a:r>
            <a:endParaRPr lang="en-US" sz="1450" dirty="0"/>
          </a:p>
        </p:txBody>
      </p:sp>
      <p:sp>
        <p:nvSpPr>
          <p:cNvPr id="31" name="Text 29"/>
          <p:cNvSpPr txBox="1"/>
          <p:nvPr/>
        </p:nvSpPr>
        <p:spPr>
          <a:xfrm>
            <a:off x="827532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 tiny patch of grass on a huge dark floor.</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PROPS AND STAGE FURNITURE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Props and Stage Furniture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Props</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544068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Stage furniture</a:t>
            </a:r>
            <a:endParaRPr lang="en-US" sz="1900" dirty="0"/>
          </a:p>
        </p:txBody>
      </p:sp>
      <p:sp>
        <p:nvSpPr>
          <p:cNvPr id="10" name="Text 8"/>
          <p:cNvSpPr txBox="1"/>
          <p:nvPr/>
        </p:nvSpPr>
        <p:spPr>
          <a:xfrm>
            <a:off x="77724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Large items on stage: benches, chairs, crates.</a:t>
            </a:r>
            <a:endParaRPr lang="en-US" sz="1450" dirty="0"/>
          </a:p>
        </p:txBody>
      </p:sp>
      <p:sp>
        <p:nvSpPr>
          <p:cNvPr id="11" name="Text 9"/>
          <p:cNvSpPr txBox="1"/>
          <p:nvPr/>
        </p:nvSpPr>
        <p:spPr>
          <a:xfrm>
            <a:off x="77724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one weathered bench for the field.</a:t>
            </a:r>
            <a:endParaRPr lang="en-US" sz="1350" dirty="0"/>
          </a:p>
        </p:txBody>
      </p:sp>
      <p:sp>
        <p:nvSpPr>
          <p:cNvPr id="12" name="Shape 10"/>
          <p:cNvSpPr/>
          <p:nvPr/>
        </p:nvSpPr>
        <p:spPr>
          <a:xfrm>
            <a:off x="6172200" y="1645920"/>
            <a:ext cx="544068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6400800" y="178308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Personal props</a:t>
            </a:r>
            <a:endParaRPr lang="en-US" sz="1900" dirty="0"/>
          </a:p>
        </p:txBody>
      </p:sp>
      <p:sp>
        <p:nvSpPr>
          <p:cNvPr id="14" name="Text 12"/>
          <p:cNvSpPr txBox="1"/>
          <p:nvPr/>
        </p:nvSpPr>
        <p:spPr>
          <a:xfrm>
            <a:off x="6400800" y="219456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Small items a character carries or uses.</a:t>
            </a:r>
            <a:endParaRPr lang="en-US" sz="1450" dirty="0"/>
          </a:p>
        </p:txBody>
      </p:sp>
      <p:sp>
        <p:nvSpPr>
          <p:cNvPr id="15" name="Text 13"/>
          <p:cNvSpPr txBox="1"/>
          <p:nvPr/>
        </p:nvSpPr>
        <p:spPr>
          <a:xfrm>
            <a:off x="6400800" y="310667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Phil's ice cream.</a:t>
            </a:r>
            <a:endParaRPr lang="en-US" sz="1350" dirty="0"/>
          </a:p>
        </p:txBody>
      </p:sp>
      <p:sp>
        <p:nvSpPr>
          <p:cNvPr id="16" name="Shape 14"/>
          <p:cNvSpPr/>
          <p:nvPr/>
        </p:nvSpPr>
        <p:spPr>
          <a:xfrm>
            <a:off x="548640" y="4000500"/>
            <a:ext cx="544068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77724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Set dressing</a:t>
            </a:r>
            <a:endParaRPr lang="en-US" sz="1900" dirty="0"/>
          </a:p>
        </p:txBody>
      </p:sp>
      <p:sp>
        <p:nvSpPr>
          <p:cNvPr id="18" name="Text 16"/>
          <p:cNvSpPr txBox="1"/>
          <p:nvPr/>
        </p:nvSpPr>
        <p:spPr>
          <a:xfrm>
            <a:off x="77724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Items that add detail to a place.</a:t>
            </a:r>
            <a:endParaRPr lang="en-US" sz="1450" dirty="0"/>
          </a:p>
        </p:txBody>
      </p:sp>
      <p:sp>
        <p:nvSpPr>
          <p:cNvPr id="19" name="Text 17"/>
          <p:cNvSpPr txBox="1"/>
          <p:nvPr/>
        </p:nvSpPr>
        <p:spPr>
          <a:xfrm>
            <a:off x="77724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litter or dead leaves on the grass.</a:t>
            </a:r>
            <a:endParaRPr lang="en-US" sz="1350" dirty="0"/>
          </a:p>
        </p:txBody>
      </p:sp>
      <p:sp>
        <p:nvSpPr>
          <p:cNvPr id="20" name="Shape 18"/>
          <p:cNvSpPr/>
          <p:nvPr/>
        </p:nvSpPr>
        <p:spPr>
          <a:xfrm>
            <a:off x="6172200" y="4000500"/>
            <a:ext cx="544068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6400800" y="4137660"/>
            <a:ext cx="498348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Symbolic prop</a:t>
            </a:r>
            <a:endParaRPr lang="en-US" sz="1900" dirty="0"/>
          </a:p>
        </p:txBody>
      </p:sp>
      <p:sp>
        <p:nvSpPr>
          <p:cNvPr id="22" name="Text 20"/>
          <p:cNvSpPr txBox="1"/>
          <p:nvPr/>
        </p:nvSpPr>
        <p:spPr>
          <a:xfrm>
            <a:off x="6400800" y="4549140"/>
            <a:ext cx="498348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An object that carries meaning.</a:t>
            </a:r>
            <a:endParaRPr lang="en-US" sz="1450" dirty="0"/>
          </a:p>
        </p:txBody>
      </p:sp>
      <p:sp>
        <p:nvSpPr>
          <p:cNvPr id="23" name="Text 21"/>
          <p:cNvSpPr txBox="1"/>
          <p:nvPr/>
        </p:nvSpPr>
        <p:spPr>
          <a:xfrm>
            <a:off x="6400800" y="5461254"/>
            <a:ext cx="498348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an ordinary ice cream eaten during a crisis.</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1 — THE SPACE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Using the Space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The space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5 MIN</a:t>
            </a:r>
            <a:endParaRPr lang="en-US" sz="1400" dirty="0"/>
          </a:p>
        </p:txBody>
      </p:sp>
      <p:sp>
        <p:nvSpPr>
          <p:cNvPr id="8" name="Shape 6"/>
          <p:cNvSpPr/>
          <p:nvPr/>
        </p:nvSpPr>
        <p:spPr>
          <a:xfrm>
            <a:off x="548640" y="1645920"/>
            <a:ext cx="3566160" cy="2171700"/>
          </a:xfrm>
          <a:prstGeom prst="roundRect">
            <a:avLst>
              <a:gd name="adj" fmla="val 3368"/>
            </a:avLst>
          </a:prstGeom>
          <a:solidFill>
            <a:srgbClr val="FFFFFF"/>
          </a:solidFill>
          <a:ln w="9525">
            <a:solidFill>
              <a:srgbClr val="FFFFFF"/>
            </a:solidFill>
            <a:prstDash val="solid"/>
          </a:ln>
        </p:spPr>
      </p:sp>
      <p:sp>
        <p:nvSpPr>
          <p:cNvPr id="9" name="Text 7"/>
          <p:cNvSpPr txBox="1"/>
          <p:nvPr/>
        </p:nvSpPr>
        <p:spPr>
          <a:xfrm>
            <a:off x="77724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Configuration</a:t>
            </a:r>
            <a:endParaRPr lang="en-US" sz="1900" dirty="0"/>
          </a:p>
        </p:txBody>
      </p:sp>
      <p:sp>
        <p:nvSpPr>
          <p:cNvPr id="10" name="Text 8"/>
          <p:cNvSpPr txBox="1"/>
          <p:nvPr/>
        </p:nvSpPr>
        <p:spPr>
          <a:xfrm>
            <a:off x="77724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Where the audience sit: end-on, thrust, traverse, in the round.</a:t>
            </a:r>
            <a:endParaRPr lang="en-US" sz="1450" dirty="0"/>
          </a:p>
        </p:txBody>
      </p:sp>
      <p:sp>
        <p:nvSpPr>
          <p:cNvPr id="11" name="Text 9"/>
          <p:cNvSpPr txBox="1"/>
          <p:nvPr/>
        </p:nvSpPr>
        <p:spPr>
          <a:xfrm>
            <a:off x="77724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the original was end-on.</a:t>
            </a:r>
            <a:endParaRPr lang="en-US" sz="1350" dirty="0"/>
          </a:p>
        </p:txBody>
      </p:sp>
      <p:sp>
        <p:nvSpPr>
          <p:cNvPr id="12" name="Shape 10"/>
          <p:cNvSpPr/>
          <p:nvPr/>
        </p:nvSpPr>
        <p:spPr>
          <a:xfrm>
            <a:off x="4297680" y="1645920"/>
            <a:ext cx="3566160" cy="2171700"/>
          </a:xfrm>
          <a:prstGeom prst="roundRect">
            <a:avLst>
              <a:gd name="adj" fmla="val 3368"/>
            </a:avLst>
          </a:prstGeom>
          <a:solidFill>
            <a:srgbClr val="FFFFFF"/>
          </a:solidFill>
          <a:ln w="9525">
            <a:solidFill>
              <a:srgbClr val="FFFFFF"/>
            </a:solidFill>
            <a:prstDash val="solid"/>
          </a:ln>
        </p:spPr>
      </p:sp>
      <p:sp>
        <p:nvSpPr>
          <p:cNvPr id="13" name="Text 11"/>
          <p:cNvSpPr txBox="1"/>
          <p:nvPr/>
        </p:nvSpPr>
        <p:spPr>
          <a:xfrm>
            <a:off x="452628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Levels</a:t>
            </a:r>
            <a:endParaRPr lang="en-US" sz="1900" dirty="0"/>
          </a:p>
        </p:txBody>
      </p:sp>
      <p:sp>
        <p:nvSpPr>
          <p:cNvPr id="14" name="Text 12"/>
          <p:cNvSpPr txBox="1"/>
          <p:nvPr/>
        </p:nvSpPr>
        <p:spPr>
          <a:xfrm>
            <a:off x="452628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Different heights on stage.</a:t>
            </a:r>
            <a:endParaRPr lang="en-US" sz="1450" dirty="0"/>
          </a:p>
        </p:txBody>
      </p:sp>
      <p:sp>
        <p:nvSpPr>
          <p:cNvPr id="15" name="Text 13"/>
          <p:cNvSpPr txBox="1"/>
          <p:nvPr/>
        </p:nvSpPr>
        <p:spPr>
          <a:xfrm>
            <a:off x="452628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Phil on the bench, Leah standing or sitting on the ground.</a:t>
            </a:r>
            <a:endParaRPr lang="en-US" sz="1350" dirty="0"/>
          </a:p>
        </p:txBody>
      </p:sp>
      <p:sp>
        <p:nvSpPr>
          <p:cNvPr id="16" name="Shape 14"/>
          <p:cNvSpPr/>
          <p:nvPr/>
        </p:nvSpPr>
        <p:spPr>
          <a:xfrm>
            <a:off x="8046720" y="1645920"/>
            <a:ext cx="3566160" cy="2171700"/>
          </a:xfrm>
          <a:prstGeom prst="roundRect">
            <a:avLst>
              <a:gd name="adj" fmla="val 3368"/>
            </a:avLst>
          </a:prstGeom>
          <a:solidFill>
            <a:srgbClr val="FFFFFF"/>
          </a:solidFill>
          <a:ln w="9525">
            <a:solidFill>
              <a:srgbClr val="FFFFFF"/>
            </a:solidFill>
            <a:prstDash val="solid"/>
          </a:ln>
        </p:spPr>
      </p:sp>
      <p:sp>
        <p:nvSpPr>
          <p:cNvPr id="17" name="Text 15"/>
          <p:cNvSpPr txBox="1"/>
          <p:nvPr/>
        </p:nvSpPr>
        <p:spPr>
          <a:xfrm>
            <a:off x="8275320" y="178308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Sightlines</a:t>
            </a:r>
            <a:endParaRPr lang="en-US" sz="1900" dirty="0"/>
          </a:p>
        </p:txBody>
      </p:sp>
      <p:sp>
        <p:nvSpPr>
          <p:cNvPr id="18" name="Text 16"/>
          <p:cNvSpPr txBox="1"/>
          <p:nvPr/>
        </p:nvSpPr>
        <p:spPr>
          <a:xfrm>
            <a:off x="8275320" y="219456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What each audience member can see.</a:t>
            </a:r>
            <a:endParaRPr lang="en-US" sz="1450" dirty="0"/>
          </a:p>
        </p:txBody>
      </p:sp>
      <p:sp>
        <p:nvSpPr>
          <p:cNvPr id="19" name="Text 17"/>
          <p:cNvSpPr txBox="1"/>
          <p:nvPr/>
        </p:nvSpPr>
        <p:spPr>
          <a:xfrm>
            <a:off x="8275320" y="310667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keeping the silent Phil visible at all times.</a:t>
            </a:r>
            <a:endParaRPr lang="en-US" sz="1350" dirty="0"/>
          </a:p>
        </p:txBody>
      </p:sp>
      <p:sp>
        <p:nvSpPr>
          <p:cNvPr id="20" name="Shape 18"/>
          <p:cNvSpPr/>
          <p:nvPr/>
        </p:nvSpPr>
        <p:spPr>
          <a:xfrm>
            <a:off x="548640" y="4000500"/>
            <a:ext cx="3566160" cy="2171700"/>
          </a:xfrm>
          <a:prstGeom prst="roundRect">
            <a:avLst>
              <a:gd name="adj" fmla="val 3368"/>
            </a:avLst>
          </a:prstGeom>
          <a:solidFill>
            <a:srgbClr val="FFFFFF"/>
          </a:solidFill>
          <a:ln w="9525">
            <a:solidFill>
              <a:srgbClr val="FFFFFF"/>
            </a:solidFill>
            <a:prstDash val="solid"/>
          </a:ln>
        </p:spPr>
      </p:sp>
      <p:sp>
        <p:nvSpPr>
          <p:cNvPr id="21" name="Text 19"/>
          <p:cNvSpPr txBox="1"/>
          <p:nvPr/>
        </p:nvSpPr>
        <p:spPr>
          <a:xfrm>
            <a:off x="77724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Positions</a:t>
            </a:r>
            <a:endParaRPr lang="en-US" sz="1900" dirty="0"/>
          </a:p>
        </p:txBody>
      </p:sp>
      <p:sp>
        <p:nvSpPr>
          <p:cNvPr id="22" name="Text 20"/>
          <p:cNvSpPr txBox="1"/>
          <p:nvPr/>
        </p:nvSpPr>
        <p:spPr>
          <a:xfrm>
            <a:off x="77724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Named stage areas.</a:t>
            </a:r>
            <a:endParaRPr lang="en-US" sz="1450" dirty="0"/>
          </a:p>
        </p:txBody>
      </p:sp>
      <p:sp>
        <p:nvSpPr>
          <p:cNvPr id="23" name="Text 21"/>
          <p:cNvSpPr txBox="1"/>
          <p:nvPr/>
        </p:nvSpPr>
        <p:spPr>
          <a:xfrm>
            <a:off x="77724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upstage centre, downstage right.</a:t>
            </a:r>
            <a:endParaRPr lang="en-US" sz="1350" dirty="0"/>
          </a:p>
        </p:txBody>
      </p:sp>
      <p:sp>
        <p:nvSpPr>
          <p:cNvPr id="24" name="Shape 22"/>
          <p:cNvSpPr/>
          <p:nvPr/>
        </p:nvSpPr>
        <p:spPr>
          <a:xfrm>
            <a:off x="4297680" y="4000500"/>
            <a:ext cx="3566160" cy="2171700"/>
          </a:xfrm>
          <a:prstGeom prst="roundRect">
            <a:avLst>
              <a:gd name="adj" fmla="val 3368"/>
            </a:avLst>
          </a:prstGeom>
          <a:solidFill>
            <a:srgbClr val="FFFFFF"/>
          </a:solidFill>
          <a:ln w="9525">
            <a:solidFill>
              <a:srgbClr val="FFFFFF"/>
            </a:solidFill>
            <a:prstDash val="solid"/>
          </a:ln>
        </p:spPr>
      </p:sp>
      <p:sp>
        <p:nvSpPr>
          <p:cNvPr id="25" name="Text 23"/>
          <p:cNvSpPr txBox="1"/>
          <p:nvPr/>
        </p:nvSpPr>
        <p:spPr>
          <a:xfrm>
            <a:off x="4526280" y="4137660"/>
            <a:ext cx="3108960" cy="411480"/>
          </a:xfrm>
          <a:prstGeom prst="rect">
            <a:avLst/>
          </a:prstGeom>
          <a:noFill/>
          <a:ln/>
        </p:spPr>
        <p:txBody>
          <a:bodyPr wrap="square" lIns="0" tIns="0" rIns="0" bIns="0" rtlCol="0" anchor="t"/>
          <a:lstStyle/>
          <a:p>
            <a:pPr indent="0" marL="0">
              <a:buNone/>
            </a:pPr>
            <a:r>
              <a:rPr lang="en-US" sz="1900" b="1" dirty="0">
                <a:solidFill>
                  <a:srgbClr val="990011"/>
                </a:solidFill>
                <a:latin typeface="Cambria" pitchFamily="34" charset="0"/>
                <a:ea typeface="Cambria" pitchFamily="34" charset="-122"/>
                <a:cs typeface="Cambria" pitchFamily="34" charset="-120"/>
              </a:rPr>
              <a:t>Entrances and exits</a:t>
            </a:r>
            <a:endParaRPr lang="en-US" sz="1900" dirty="0"/>
          </a:p>
        </p:txBody>
      </p:sp>
      <p:sp>
        <p:nvSpPr>
          <p:cNvPr id="26" name="Text 24"/>
          <p:cNvSpPr txBox="1"/>
          <p:nvPr/>
        </p:nvSpPr>
        <p:spPr>
          <a:xfrm>
            <a:off x="4526280" y="4549140"/>
            <a:ext cx="3108960" cy="912114"/>
          </a:xfrm>
          <a:prstGeom prst="rect">
            <a:avLst/>
          </a:prstGeom>
          <a:noFill/>
          <a:ln/>
        </p:spPr>
        <p:txBody>
          <a:bodyPr wrap="square" lIns="0" tIns="0" rIns="0" bIns="0" rtlCol="0" anchor="t"/>
          <a:lstStyle/>
          <a:p>
            <a:pPr indent="0" marL="0">
              <a:buNone/>
            </a:pPr>
            <a:r>
              <a:rPr lang="en-US" sz="1450" dirty="0">
                <a:solidFill>
                  <a:srgbClr val="222222"/>
                </a:solidFill>
                <a:latin typeface="Calibri" pitchFamily="34" charset="0"/>
                <a:ea typeface="Calibri" pitchFamily="34" charset="-122"/>
                <a:cs typeface="Calibri" pitchFamily="34" charset="-120"/>
              </a:rPr>
              <a:t>How pieces and people arrive and leave.</a:t>
            </a:r>
            <a:endParaRPr lang="en-US" sz="1450" dirty="0"/>
          </a:p>
        </p:txBody>
      </p:sp>
      <p:sp>
        <p:nvSpPr>
          <p:cNvPr id="27" name="Text 25"/>
          <p:cNvSpPr txBox="1"/>
          <p:nvPr/>
        </p:nvSpPr>
        <p:spPr>
          <a:xfrm>
            <a:off x="4526280" y="5461254"/>
            <a:ext cx="3108960" cy="573786"/>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In DNA: </a:t>
            </a:r>
            <a:pPr indent="0" marL="0">
              <a:buNone/>
            </a:pPr>
            <a:r>
              <a:rPr lang="en-US" sz="1350" i="1" dirty="0">
                <a:solidFill>
                  <a:srgbClr val="5A5A5A"/>
                </a:solidFill>
                <a:latin typeface="Calibri" pitchFamily="34" charset="0"/>
                <a:ea typeface="Calibri" pitchFamily="34" charset="-122"/>
                <a:cs typeface="Calibri" pitchFamily="34" charset="-120"/>
              </a:rPr>
              <a:t>actors carrying the bench on during a transition.</a:t>
            </a:r>
            <a:endParaRPr lang="en-US" sz="1350" dirty="0"/>
          </a:p>
        </p:txBody>
      </p:sp>
      <p:sp>
        <p:nvSpPr>
          <p:cNvPr id="28" name="Shape 26"/>
          <p:cNvSpPr/>
          <p:nvPr/>
        </p:nvSpPr>
        <p:spPr>
          <a:xfrm>
            <a:off x="8046720" y="4000500"/>
            <a:ext cx="3566160" cy="2171700"/>
          </a:xfrm>
          <a:prstGeom prst="roundRect">
            <a:avLst>
              <a:gd name="adj" fmla="val 3368"/>
            </a:avLst>
          </a:prstGeom>
          <a:solidFill>
            <a:srgbClr val="2B2B2B"/>
          </a:solidFill>
          <a:ln w="9525">
            <a:solidFill>
              <a:srgbClr val="2B2B2B"/>
            </a:solidFill>
            <a:prstDash val="solid"/>
          </a:ln>
        </p:spPr>
      </p:sp>
      <p:sp>
        <p:nvSpPr>
          <p:cNvPr id="29" name="Text 27"/>
          <p:cNvSpPr txBox="1"/>
          <p:nvPr/>
        </p:nvSpPr>
        <p:spPr>
          <a:xfrm>
            <a:off x="8275320" y="4137660"/>
            <a:ext cx="3108960" cy="36576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EXAM TIP</a:t>
            </a:r>
            <a:endParaRPr lang="en-US" sz="1300" dirty="0"/>
          </a:p>
        </p:txBody>
      </p:sp>
      <p:sp>
        <p:nvSpPr>
          <p:cNvPr id="30" name="Text 28"/>
          <p:cNvSpPr txBox="1"/>
          <p:nvPr/>
        </p:nvSpPr>
        <p:spPr>
          <a:xfrm>
            <a:off x="8275320" y="4549140"/>
            <a:ext cx="3108960" cy="1440180"/>
          </a:xfrm>
          <a:prstGeom prst="rect">
            <a:avLst/>
          </a:prstGeom>
          <a:noFill/>
          <a:ln/>
        </p:spPr>
        <p:txBody>
          <a:bodyPr wrap="square" lIns="0" tIns="0" rIns="0" bIns="0" rtlCol="0" anchor="t"/>
          <a:lstStyle/>
          <a:p>
            <a:pPr indent="0" marL="0">
              <a:buNone/>
            </a:pPr>
            <a:r>
              <a:rPr lang="en-US" sz="1500" dirty="0">
                <a:solidFill>
                  <a:srgbClr val="FFFFFF"/>
                </a:solidFill>
                <a:latin typeface="Calibri" pitchFamily="34" charset="0"/>
                <a:ea typeface="Calibri" pitchFamily="34" charset="-122"/>
                <a:cs typeface="Calibri" pitchFamily="34" charset="-120"/>
              </a:rPr>
              <a:t>Positions are named from the actor's view facing the audience: downstage = nearest the audience; stage left = the actor's left.</a:t>
            </a:r>
            <a:endParaRPr lang="en-US" sz="15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Name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Set Check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indent="0" marL="0">
              <a:buNone/>
            </a:pPr>
            <a:r>
              <a:rPr lang="en-US" sz="1500" i="1" dirty="0">
                <a:solidFill>
                  <a:srgbClr val="D8D5CF"/>
                </a:solidFill>
                <a:latin typeface="Calibri" pitchFamily="34" charset="0"/>
                <a:ea typeface="Calibri" pitchFamily="34" charset="-122"/>
                <a:cs typeface="Calibri" pitchFamily="34" charset="-120"/>
              </a:rPr>
              <a:t>Write the set term on your whiteboard. 3-2-1-show after each one.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sp>
      <p:sp>
        <p:nvSpPr>
          <p:cNvPr id="10" name="Text 8"/>
          <p:cNvSpPr txBox="1"/>
          <p:nvPr/>
        </p:nvSpPr>
        <p:spPr>
          <a:xfrm>
            <a:off x="777240" y="192024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A raised platform that creates levels.</a:t>
            </a:r>
            <a:endParaRPr lang="en-US" sz="17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sp>
      <p:sp>
        <p:nvSpPr>
          <p:cNvPr id="13" name="Text 11"/>
          <p:cNvSpPr txBox="1"/>
          <p:nvPr/>
        </p:nvSpPr>
        <p:spPr>
          <a:xfrm>
            <a:off x="777240" y="278892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Painted panels that form walls or backgrounds.</a:t>
            </a:r>
            <a:endParaRPr lang="en-US" sz="17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sp>
      <p:sp>
        <p:nvSpPr>
          <p:cNvPr id="16" name="Text 14"/>
          <p:cNvSpPr txBox="1"/>
          <p:nvPr/>
        </p:nvSpPr>
        <p:spPr>
          <a:xfrm>
            <a:off x="777240" y="365760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A set with only what is essential on stage.</a:t>
            </a:r>
            <a:endParaRPr lang="en-US" sz="17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sp>
      <p:sp>
        <p:nvSpPr>
          <p:cNvPr id="19" name="Text 17"/>
          <p:cNvSpPr txBox="1"/>
          <p:nvPr/>
        </p:nvSpPr>
        <p:spPr>
          <a:xfrm>
            <a:off x="777240" y="452628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A small item a character carries or uses.</a:t>
            </a:r>
            <a:endParaRPr lang="en-US" sz="17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sp>
      <p:sp>
        <p:nvSpPr>
          <p:cNvPr id="22" name="Text 20"/>
          <p:cNvSpPr txBox="1"/>
          <p:nvPr/>
        </p:nvSpPr>
        <p:spPr>
          <a:xfrm>
            <a:off x="777240" y="539496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indent="0" marL="0">
              <a:buNone/>
            </a:pPr>
            <a:r>
              <a:rPr lang="en-US" sz="1700" dirty="0">
                <a:solidFill>
                  <a:srgbClr val="FFFFFF"/>
                </a:solidFill>
                <a:latin typeface="Calibri" pitchFamily="34" charset="0"/>
                <a:ea typeface="Calibri" pitchFamily="34" charset="-122"/>
                <a:cs typeface="Calibri" pitchFamily="34" charset="-120"/>
              </a:rPr>
              <a:t>Large items on stage, like benches or chairs.</a:t>
            </a:r>
            <a:endParaRPr lang="en-US" sz="17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Set Check 2</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You want the field to feel like a small island in the dark. Which set design?</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naturalistic field with real trees</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small square of grass on a bare black floor</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box set with painted flats</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 projected city skyline</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TODAY'S EXTRACT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Today's Extract: DNA, Pages 50–51</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The Extract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5394960" cy="4526280"/>
          </a:xfrm>
          <a:prstGeom prst="roundRect">
            <a:avLst>
              <a:gd name="adj" fmla="val 1616"/>
            </a:avLst>
          </a:prstGeom>
          <a:solidFill>
            <a:srgbClr val="FFFFFF"/>
          </a:solidFill>
          <a:ln w="9525">
            <a:solidFill>
              <a:srgbClr val="FFFFFF"/>
            </a:solidFill>
            <a:prstDash val="solid"/>
          </a:ln>
        </p:spPr>
      </p:sp>
      <p:sp>
        <p:nvSpPr>
          <p:cNvPr id="9" name="Text 7"/>
          <p:cNvSpPr txBox="1"/>
          <p:nvPr/>
        </p:nvSpPr>
        <p:spPr>
          <a:xfrm>
            <a:off x="822960" y="1828800"/>
            <a:ext cx="484632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WHAT HAPPENS</a:t>
            </a:r>
            <a:endParaRPr lang="en-US" sz="1300" dirty="0"/>
          </a:p>
        </p:txBody>
      </p:sp>
      <p:sp>
        <p:nvSpPr>
          <p:cNvPr id="10" name="Text 8"/>
          <p:cNvSpPr txBox="1"/>
          <p:nvPr/>
        </p:nvSpPr>
        <p:spPr>
          <a:xfrm>
            <a:off x="822960" y="2240280"/>
            <a:ext cx="4846320" cy="292608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Act One. Jan and Mark end their scene asking "What are we going to do?" Then the stage direction takes us to a field: Leah and Phil, Phil eating an ice cream. Leah talks and talks; Phil never answers. She asks what he is thinking, whether it is about her, whether she talks too much. After a pause, she sits. She asks if she disgusts him, then admits she is scared: of this place, of everyone. "Everyone's scared. S'not just me."</a:t>
            </a:r>
            <a:endParaRPr lang="en-US" sz="1550" dirty="0"/>
          </a:p>
        </p:txBody>
      </p:sp>
      <p:sp>
        <p:nvSpPr>
          <p:cNvPr id="11" name="Text 9"/>
          <p:cNvSpPr txBox="1"/>
          <p:nvPr/>
        </p:nvSpPr>
        <p:spPr>
          <a:xfrm>
            <a:off x="822960" y="5212080"/>
            <a:ext cx="4846320" cy="868680"/>
          </a:xfrm>
          <a:prstGeom prst="rect">
            <a:avLst/>
          </a:prstGeom>
          <a:noFill/>
          <a:ln/>
        </p:spPr>
        <p:txBody>
          <a:bodyPr wrap="square" lIns="0" tIns="0" rIns="0" bIns="0" rtlCol="0" anchor="t"/>
          <a:lstStyle/>
          <a:p>
            <a:pPr indent="0" marL="0">
              <a:buNone/>
            </a:pPr>
            <a:r>
              <a:rPr lang="en-US" sz="1350" b="1" dirty="0">
                <a:solidFill>
                  <a:srgbClr val="5A5A5A"/>
                </a:solidFill>
                <a:latin typeface="Calibri" pitchFamily="34" charset="0"/>
                <a:ea typeface="Calibri" pitchFamily="34" charset="-122"/>
                <a:cs typeface="Calibri" pitchFamily="34" charset="-120"/>
              </a:rPr>
              <a:t>Who's on stage: </a:t>
            </a:r>
            <a:pPr indent="0" marL="0">
              <a:buNone/>
            </a:pPr>
            <a:r>
              <a:rPr lang="en-US" sz="1350" dirty="0">
                <a:solidFill>
                  <a:srgbClr val="5A5A5A"/>
                </a:solidFill>
                <a:latin typeface="Calibri" pitchFamily="34" charset="0"/>
                <a:ea typeface="Calibri" pitchFamily="34" charset="-122"/>
                <a:cs typeface="Calibri" pitchFamily="34" charset="-120"/>
              </a:rPr>
              <a:t>Jan and Mark (briefly) · then Leah (talking, desperate for a reaction) and Phil (silent, eating an ice cream, sitting)</a:t>
            </a:r>
            <a:endParaRPr lang="en-US" sz="1350" dirty="0"/>
          </a:p>
        </p:txBody>
      </p:sp>
      <p:sp>
        <p:nvSpPr>
          <p:cNvPr id="12" name="Shape 10"/>
          <p:cNvSpPr/>
          <p:nvPr/>
        </p:nvSpPr>
        <p:spPr>
          <a:xfrm>
            <a:off x="6126480" y="1645920"/>
            <a:ext cx="5486400" cy="1005840"/>
          </a:xfrm>
          <a:prstGeom prst="roundRect">
            <a:avLst>
              <a:gd name="adj" fmla="val 7273"/>
            </a:avLst>
          </a:prstGeom>
          <a:solidFill>
            <a:srgbClr val="2B2B2B"/>
          </a:solidFill>
          <a:ln w="9525">
            <a:solidFill>
              <a:srgbClr val="2B2B2B"/>
            </a:solidFill>
            <a:prstDash val="solid"/>
          </a:ln>
        </p:spPr>
      </p:sp>
      <p:sp>
        <p:nvSpPr>
          <p:cNvPr id="13" name="Shape 11"/>
          <p:cNvSpPr/>
          <p:nvPr/>
        </p:nvSpPr>
        <p:spPr>
          <a:xfrm>
            <a:off x="6355080" y="1874520"/>
            <a:ext cx="548640" cy="548640"/>
          </a:xfrm>
          <a:prstGeom prst="ellipse">
            <a:avLst/>
          </a:prstGeom>
          <a:solidFill>
            <a:srgbClr val="C9A24B"/>
          </a:solidFill>
          <a:ln w="12700">
            <a:solidFill>
              <a:srgbClr val="C9A24B"/>
            </a:solidFill>
            <a:prstDash val="solid"/>
          </a:ln>
        </p:spPr>
      </p:sp>
      <p:sp>
        <p:nvSpPr>
          <p:cNvPr id="14" name="Text 12"/>
          <p:cNvSpPr txBox="1"/>
          <p:nvPr/>
        </p:nvSpPr>
        <p:spPr>
          <a:xfrm>
            <a:off x="6355080" y="187452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5" name="Text 13"/>
          <p:cNvSpPr txBox="1"/>
          <p:nvPr/>
        </p:nvSpPr>
        <p:spPr>
          <a:xfrm>
            <a:off x="7086600" y="1645920"/>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The change to the field</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"What are we going to do?" → "A field."</a:t>
            </a:r>
            <a:endParaRPr lang="en-US" sz="1500" dirty="0"/>
          </a:p>
        </p:txBody>
      </p:sp>
      <p:sp>
        <p:nvSpPr>
          <p:cNvPr id="16" name="Shape 14"/>
          <p:cNvSpPr/>
          <p:nvPr/>
        </p:nvSpPr>
        <p:spPr>
          <a:xfrm>
            <a:off x="6126480" y="2807208"/>
            <a:ext cx="5486400" cy="1005840"/>
          </a:xfrm>
          <a:prstGeom prst="roundRect">
            <a:avLst>
              <a:gd name="adj" fmla="val 7273"/>
            </a:avLst>
          </a:prstGeom>
          <a:solidFill>
            <a:srgbClr val="2B2B2B"/>
          </a:solidFill>
          <a:ln w="9525">
            <a:solidFill>
              <a:srgbClr val="2B2B2B"/>
            </a:solidFill>
            <a:prstDash val="solid"/>
          </a:ln>
        </p:spPr>
      </p:sp>
      <p:sp>
        <p:nvSpPr>
          <p:cNvPr id="17" name="Shape 15"/>
          <p:cNvSpPr/>
          <p:nvPr/>
        </p:nvSpPr>
        <p:spPr>
          <a:xfrm>
            <a:off x="6355080" y="3035808"/>
            <a:ext cx="548640" cy="548640"/>
          </a:xfrm>
          <a:prstGeom prst="ellipse">
            <a:avLst/>
          </a:prstGeom>
          <a:solidFill>
            <a:srgbClr val="C9A24B"/>
          </a:solidFill>
          <a:ln w="12700">
            <a:solidFill>
              <a:srgbClr val="C9A24B"/>
            </a:solidFill>
            <a:prstDash val="solid"/>
          </a:ln>
        </p:spPr>
      </p:sp>
      <p:sp>
        <p:nvSpPr>
          <p:cNvPr id="18" name="Text 16"/>
          <p:cNvSpPr txBox="1"/>
          <p:nvPr/>
        </p:nvSpPr>
        <p:spPr>
          <a:xfrm>
            <a:off x="6355080" y="3035808"/>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9" name="Text 17"/>
          <p:cNvSpPr txBox="1"/>
          <p:nvPr/>
        </p:nvSpPr>
        <p:spPr>
          <a:xfrm>
            <a:off x="7086600" y="2807208"/>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Phil and Leah in the field</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Phil eats; Leah talks; no answer.</a:t>
            </a:r>
            <a:endParaRPr lang="en-US" sz="1500" dirty="0"/>
          </a:p>
        </p:txBody>
      </p:sp>
      <p:sp>
        <p:nvSpPr>
          <p:cNvPr id="20" name="Shape 18"/>
          <p:cNvSpPr/>
          <p:nvPr/>
        </p:nvSpPr>
        <p:spPr>
          <a:xfrm>
            <a:off x="6126480" y="3968496"/>
            <a:ext cx="5486400" cy="1005840"/>
          </a:xfrm>
          <a:prstGeom prst="roundRect">
            <a:avLst>
              <a:gd name="adj" fmla="val 7273"/>
            </a:avLst>
          </a:prstGeom>
          <a:solidFill>
            <a:srgbClr val="2B2B2B"/>
          </a:solidFill>
          <a:ln w="9525">
            <a:solidFill>
              <a:srgbClr val="2B2B2B"/>
            </a:solidFill>
            <a:prstDash val="solid"/>
          </a:ln>
        </p:spPr>
      </p:sp>
      <p:sp>
        <p:nvSpPr>
          <p:cNvPr id="21" name="Shape 19"/>
          <p:cNvSpPr/>
          <p:nvPr/>
        </p:nvSpPr>
        <p:spPr>
          <a:xfrm>
            <a:off x="6355080" y="4197096"/>
            <a:ext cx="548640" cy="548640"/>
          </a:xfrm>
          <a:prstGeom prst="ellipse">
            <a:avLst/>
          </a:prstGeom>
          <a:solidFill>
            <a:srgbClr val="C9A24B"/>
          </a:solidFill>
          <a:ln w="12700">
            <a:solidFill>
              <a:srgbClr val="C9A24B"/>
            </a:solidFill>
            <a:prstDash val="solid"/>
          </a:ln>
        </p:spPr>
      </p:sp>
      <p:sp>
        <p:nvSpPr>
          <p:cNvPr id="22" name="Text 20"/>
          <p:cNvSpPr txBox="1"/>
          <p:nvPr/>
        </p:nvSpPr>
        <p:spPr>
          <a:xfrm>
            <a:off x="6355080" y="4197096"/>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23" name="Text 21"/>
          <p:cNvSpPr txBox="1"/>
          <p:nvPr/>
        </p:nvSpPr>
        <p:spPr>
          <a:xfrm>
            <a:off x="7086600" y="3968496"/>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"Pause. She sits."</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Leah gives up standing and sits.</a:t>
            </a:r>
            <a:endParaRPr lang="en-US" sz="1500" dirty="0"/>
          </a:p>
        </p:txBody>
      </p:sp>
      <p:sp>
        <p:nvSpPr>
          <p:cNvPr id="24" name="Shape 22"/>
          <p:cNvSpPr/>
          <p:nvPr/>
        </p:nvSpPr>
        <p:spPr>
          <a:xfrm>
            <a:off x="6126480" y="5129784"/>
            <a:ext cx="5486400" cy="1005840"/>
          </a:xfrm>
          <a:prstGeom prst="roundRect">
            <a:avLst>
              <a:gd name="adj" fmla="val 7273"/>
            </a:avLst>
          </a:prstGeom>
          <a:solidFill>
            <a:srgbClr val="2B2B2B"/>
          </a:solidFill>
          <a:ln w="9525">
            <a:solidFill>
              <a:srgbClr val="2B2B2B"/>
            </a:solidFill>
            <a:prstDash val="solid"/>
          </a:ln>
        </p:spPr>
      </p:sp>
      <p:sp>
        <p:nvSpPr>
          <p:cNvPr id="25" name="Shape 23"/>
          <p:cNvSpPr/>
          <p:nvPr/>
        </p:nvSpPr>
        <p:spPr>
          <a:xfrm>
            <a:off x="6355080" y="5358384"/>
            <a:ext cx="548640" cy="548640"/>
          </a:xfrm>
          <a:prstGeom prst="ellipse">
            <a:avLst/>
          </a:prstGeom>
          <a:solidFill>
            <a:srgbClr val="C9A24B"/>
          </a:solidFill>
          <a:ln w="12700">
            <a:solidFill>
              <a:srgbClr val="C9A24B"/>
            </a:solidFill>
            <a:prstDash val="solid"/>
          </a:ln>
        </p:spPr>
      </p:sp>
      <p:sp>
        <p:nvSpPr>
          <p:cNvPr id="26" name="Text 24"/>
          <p:cNvSpPr txBox="1"/>
          <p:nvPr/>
        </p:nvSpPr>
        <p:spPr>
          <a:xfrm>
            <a:off x="6355080" y="5358384"/>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4</a:t>
            </a:r>
            <a:endParaRPr lang="en-US" sz="1800" dirty="0"/>
          </a:p>
        </p:txBody>
      </p:sp>
      <p:sp>
        <p:nvSpPr>
          <p:cNvPr id="27" name="Text 25"/>
          <p:cNvSpPr txBox="1"/>
          <p:nvPr/>
        </p:nvSpPr>
        <p:spPr>
          <a:xfrm>
            <a:off x="7086600" y="5129784"/>
            <a:ext cx="4389120" cy="1005840"/>
          </a:xfrm>
          <a:prstGeom prst="rect">
            <a:avLst/>
          </a:prstGeom>
          <a:noFill/>
          <a:ln/>
        </p:spPr>
        <p:txBody>
          <a:bodyPr wrap="square" lIns="0" tIns="0" rIns="0" bIns="0" rtlCol="0" anchor="ctr"/>
          <a:lstStyle/>
          <a:p>
            <a:pPr indent="0" marL="0">
              <a:buNone/>
            </a:pPr>
            <a:r>
              <a:rPr lang="en-US" sz="1500" b="1" dirty="0">
                <a:solidFill>
                  <a:srgbClr val="C9A24B"/>
                </a:solidFill>
                <a:latin typeface="Calibri" pitchFamily="34" charset="0"/>
                <a:ea typeface="Calibri" pitchFamily="34" charset="-122"/>
                <a:cs typeface="Calibri" pitchFamily="34" charset="-120"/>
              </a:rPr>
              <a:t>"Everyone's scared."</a:t>
            </a:r>
            <a:endParaRPr lang="en-US" sz="1500" dirty="0"/>
          </a:p>
          <a:p>
            <a:pPr indent="0" marL="0">
              <a:buNone/>
            </a:pPr>
            <a:r>
              <a:rPr lang="en-US" sz="1300" dirty="0">
                <a:solidFill>
                  <a:srgbClr val="FFFFFF"/>
                </a:solidFill>
                <a:latin typeface="Calibri" pitchFamily="34" charset="0"/>
                <a:ea typeface="Calibri" pitchFamily="34" charset="-122"/>
                <a:cs typeface="Calibri" pitchFamily="34" charset="-120"/>
              </a:rPr>
              <a:t>Leah admits the fear everyone feels.</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WE DO</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Let's Design the Field Together</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We do — design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4 MIN</a:t>
            </a:r>
            <a:endParaRPr lang="en-US" sz="1400" dirty="0"/>
          </a:p>
        </p:txBody>
      </p:sp>
      <p:sp>
        <p:nvSpPr>
          <p:cNvPr id="8" name="Shape 6"/>
          <p:cNvSpPr/>
          <p:nvPr/>
        </p:nvSpPr>
        <p:spPr>
          <a:xfrm>
            <a:off x="548640" y="1645920"/>
            <a:ext cx="3931920" cy="777240"/>
          </a:xfrm>
          <a:prstGeom prst="roundRect">
            <a:avLst>
              <a:gd name="adj" fmla="val 9412"/>
            </a:avLst>
          </a:prstGeom>
          <a:solidFill>
            <a:srgbClr val="2B2B2B"/>
          </a:solidFill>
          <a:ln w="9525">
            <a:solidFill>
              <a:srgbClr val="2B2B2B"/>
            </a:solidFill>
            <a:prstDash val="solid"/>
          </a:ln>
        </p:spPr>
      </p:sp>
      <p:sp>
        <p:nvSpPr>
          <p:cNvPr id="9" name="Text 7"/>
          <p:cNvSpPr txBox="1"/>
          <p:nvPr/>
        </p:nvSpPr>
        <p:spPr>
          <a:xfrm>
            <a:off x="777240" y="16459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Floor / surface</a:t>
            </a:r>
            <a:endParaRPr lang="en-US" sz="1700" dirty="0"/>
          </a:p>
        </p:txBody>
      </p:sp>
      <p:sp>
        <p:nvSpPr>
          <p:cNvPr id="10" name="Shape 8"/>
          <p:cNvSpPr/>
          <p:nvPr/>
        </p:nvSpPr>
        <p:spPr>
          <a:xfrm>
            <a:off x="4663440" y="1645920"/>
            <a:ext cx="6949440" cy="777240"/>
          </a:xfrm>
          <a:prstGeom prst="roundRect">
            <a:avLst>
              <a:gd name="adj" fmla="val 9412"/>
            </a:avLst>
          </a:prstGeom>
          <a:solidFill>
            <a:srgbClr val="FFFFFF"/>
          </a:solidFill>
          <a:ln w="9525">
            <a:solidFill>
              <a:srgbClr val="FFFFFF"/>
            </a:solidFill>
            <a:prstDash val="solid"/>
          </a:ln>
        </p:spPr>
      </p:sp>
      <p:sp>
        <p:nvSpPr>
          <p:cNvPr id="11" name="Text 9"/>
          <p:cNvSpPr txBox="1"/>
          <p:nvPr/>
        </p:nvSpPr>
        <p:spPr>
          <a:xfrm>
            <a:off x="4892040" y="16459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How do we show a field on a bare stage?</a:t>
            </a:r>
            <a:endParaRPr lang="en-US" sz="1600" dirty="0"/>
          </a:p>
        </p:txBody>
      </p:sp>
      <p:sp>
        <p:nvSpPr>
          <p:cNvPr id="12" name="Shape 10"/>
          <p:cNvSpPr/>
          <p:nvPr/>
        </p:nvSpPr>
        <p:spPr>
          <a:xfrm>
            <a:off x="548640" y="2560320"/>
            <a:ext cx="3931920" cy="777240"/>
          </a:xfrm>
          <a:prstGeom prst="roundRect">
            <a:avLst>
              <a:gd name="adj" fmla="val 9412"/>
            </a:avLst>
          </a:prstGeom>
          <a:solidFill>
            <a:srgbClr val="2B2B2B"/>
          </a:solidFill>
          <a:ln w="9525">
            <a:solidFill>
              <a:srgbClr val="2B2B2B"/>
            </a:solidFill>
            <a:prstDash val="solid"/>
          </a:ln>
        </p:spPr>
      </p:sp>
      <p:sp>
        <p:nvSpPr>
          <p:cNvPr id="13" name="Text 11"/>
          <p:cNvSpPr txBox="1"/>
          <p:nvPr/>
        </p:nvSpPr>
        <p:spPr>
          <a:xfrm>
            <a:off x="777240" y="25603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Furniture</a:t>
            </a:r>
            <a:endParaRPr lang="en-US" sz="1700" dirty="0"/>
          </a:p>
        </p:txBody>
      </p:sp>
      <p:sp>
        <p:nvSpPr>
          <p:cNvPr id="14" name="Shape 12"/>
          <p:cNvSpPr/>
          <p:nvPr/>
        </p:nvSpPr>
        <p:spPr>
          <a:xfrm>
            <a:off x="4663440" y="2560320"/>
            <a:ext cx="6949440" cy="777240"/>
          </a:xfrm>
          <a:prstGeom prst="roundRect">
            <a:avLst>
              <a:gd name="adj" fmla="val 9412"/>
            </a:avLst>
          </a:prstGeom>
          <a:solidFill>
            <a:srgbClr val="FFFFFF"/>
          </a:solidFill>
          <a:ln w="9525">
            <a:solidFill>
              <a:srgbClr val="FFFFFF"/>
            </a:solidFill>
            <a:prstDash val="solid"/>
          </a:ln>
        </p:spPr>
      </p:sp>
      <p:sp>
        <p:nvSpPr>
          <p:cNvPr id="15" name="Text 13"/>
          <p:cNvSpPr txBox="1"/>
          <p:nvPr/>
        </p:nvSpPr>
        <p:spPr>
          <a:xfrm>
            <a:off x="4892040" y="25603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if anything, do they sit on?</a:t>
            </a:r>
            <a:endParaRPr lang="en-US" sz="1600" dirty="0"/>
          </a:p>
        </p:txBody>
      </p:sp>
      <p:sp>
        <p:nvSpPr>
          <p:cNvPr id="16" name="Shape 14"/>
          <p:cNvSpPr/>
          <p:nvPr/>
        </p:nvSpPr>
        <p:spPr>
          <a:xfrm>
            <a:off x="548640" y="3474720"/>
            <a:ext cx="3931920" cy="777240"/>
          </a:xfrm>
          <a:prstGeom prst="roundRect">
            <a:avLst>
              <a:gd name="adj" fmla="val 9412"/>
            </a:avLst>
          </a:prstGeom>
          <a:solidFill>
            <a:srgbClr val="2B2B2B"/>
          </a:solidFill>
          <a:ln w="9525">
            <a:solidFill>
              <a:srgbClr val="2B2B2B"/>
            </a:solidFill>
            <a:prstDash val="solid"/>
          </a:ln>
        </p:spPr>
      </p:sp>
      <p:sp>
        <p:nvSpPr>
          <p:cNvPr id="17" name="Text 15"/>
          <p:cNvSpPr txBox="1"/>
          <p:nvPr/>
        </p:nvSpPr>
        <p:spPr>
          <a:xfrm>
            <a:off x="777240" y="34747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Props</a:t>
            </a:r>
            <a:endParaRPr lang="en-US" sz="1700" dirty="0"/>
          </a:p>
        </p:txBody>
      </p:sp>
      <p:sp>
        <p:nvSpPr>
          <p:cNvPr id="18" name="Shape 16"/>
          <p:cNvSpPr/>
          <p:nvPr/>
        </p:nvSpPr>
        <p:spPr>
          <a:xfrm>
            <a:off x="4663440" y="3474720"/>
            <a:ext cx="6949440" cy="777240"/>
          </a:xfrm>
          <a:prstGeom prst="roundRect">
            <a:avLst>
              <a:gd name="adj" fmla="val 9412"/>
            </a:avLst>
          </a:prstGeom>
          <a:solidFill>
            <a:srgbClr val="FFFFFF"/>
          </a:solidFill>
          <a:ln w="9525">
            <a:solidFill>
              <a:srgbClr val="FFFFFF"/>
            </a:solidFill>
            <a:prstDash val="solid"/>
          </a:ln>
        </p:spPr>
      </p:sp>
      <p:sp>
        <p:nvSpPr>
          <p:cNvPr id="19" name="Text 17"/>
          <p:cNvSpPr txBox="1"/>
          <p:nvPr/>
        </p:nvSpPr>
        <p:spPr>
          <a:xfrm>
            <a:off x="4892040" y="34747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does Phil have? What else is there?</a:t>
            </a:r>
            <a:endParaRPr lang="en-US" sz="1600" dirty="0"/>
          </a:p>
        </p:txBody>
      </p:sp>
      <p:sp>
        <p:nvSpPr>
          <p:cNvPr id="20" name="Shape 18"/>
          <p:cNvSpPr/>
          <p:nvPr/>
        </p:nvSpPr>
        <p:spPr>
          <a:xfrm>
            <a:off x="548640" y="4389120"/>
            <a:ext cx="3931920" cy="777240"/>
          </a:xfrm>
          <a:prstGeom prst="roundRect">
            <a:avLst>
              <a:gd name="adj" fmla="val 9412"/>
            </a:avLst>
          </a:prstGeom>
          <a:solidFill>
            <a:srgbClr val="2B2B2B"/>
          </a:solidFill>
          <a:ln w="9525">
            <a:solidFill>
              <a:srgbClr val="2B2B2B"/>
            </a:solidFill>
            <a:prstDash val="solid"/>
          </a:ln>
        </p:spPr>
      </p:sp>
      <p:sp>
        <p:nvSpPr>
          <p:cNvPr id="21" name="Text 19"/>
          <p:cNvSpPr txBox="1"/>
          <p:nvPr/>
        </p:nvSpPr>
        <p:spPr>
          <a:xfrm>
            <a:off x="777240" y="43891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Size and position</a:t>
            </a:r>
            <a:endParaRPr lang="en-US" sz="1700" dirty="0"/>
          </a:p>
        </p:txBody>
      </p:sp>
      <p:sp>
        <p:nvSpPr>
          <p:cNvPr id="22" name="Shape 20"/>
          <p:cNvSpPr/>
          <p:nvPr/>
        </p:nvSpPr>
        <p:spPr>
          <a:xfrm>
            <a:off x="4663440" y="4389120"/>
            <a:ext cx="6949440" cy="777240"/>
          </a:xfrm>
          <a:prstGeom prst="roundRect">
            <a:avLst>
              <a:gd name="adj" fmla="val 9412"/>
            </a:avLst>
          </a:prstGeom>
          <a:solidFill>
            <a:srgbClr val="FFFFFF"/>
          </a:solidFill>
          <a:ln w="9525">
            <a:solidFill>
              <a:srgbClr val="FFFFFF"/>
            </a:solidFill>
            <a:prstDash val="solid"/>
          </a:ln>
        </p:spPr>
      </p:sp>
      <p:sp>
        <p:nvSpPr>
          <p:cNvPr id="23" name="Text 21"/>
          <p:cNvSpPr txBox="1"/>
          <p:nvPr/>
        </p:nvSpPr>
        <p:spPr>
          <a:xfrm>
            <a:off x="4892040" y="43891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How big is the field? Where does it go?</a:t>
            </a:r>
            <a:endParaRPr lang="en-US" sz="1600" dirty="0"/>
          </a:p>
        </p:txBody>
      </p:sp>
      <p:sp>
        <p:nvSpPr>
          <p:cNvPr id="24" name="Shape 22"/>
          <p:cNvSpPr/>
          <p:nvPr/>
        </p:nvSpPr>
        <p:spPr>
          <a:xfrm>
            <a:off x="548640" y="5303520"/>
            <a:ext cx="3931920" cy="777240"/>
          </a:xfrm>
          <a:prstGeom prst="roundRect">
            <a:avLst>
              <a:gd name="adj" fmla="val 9412"/>
            </a:avLst>
          </a:prstGeom>
          <a:solidFill>
            <a:srgbClr val="2B2B2B"/>
          </a:solidFill>
          <a:ln w="9525">
            <a:solidFill>
              <a:srgbClr val="2B2B2B"/>
            </a:solidFill>
            <a:prstDash val="solid"/>
          </a:ln>
        </p:spPr>
      </p:sp>
      <p:sp>
        <p:nvSpPr>
          <p:cNvPr id="25" name="Text 23"/>
          <p:cNvSpPr txBox="1"/>
          <p:nvPr/>
        </p:nvSpPr>
        <p:spPr>
          <a:xfrm>
            <a:off x="777240" y="5303520"/>
            <a:ext cx="3566160" cy="777240"/>
          </a:xfrm>
          <a:prstGeom prst="rect">
            <a:avLst/>
          </a:prstGeom>
          <a:noFill/>
          <a:ln/>
        </p:spPr>
        <p:txBody>
          <a:bodyPr wrap="square" lIns="0" tIns="0" rIns="0" bIns="0" rtlCol="0" anchor="ctr"/>
          <a:lstStyle/>
          <a:p>
            <a:pPr indent="0" marL="0">
              <a:buNone/>
            </a:pPr>
            <a:r>
              <a:rPr lang="en-US" sz="1700" b="1" dirty="0">
                <a:solidFill>
                  <a:srgbClr val="C9A24B"/>
                </a:solidFill>
                <a:latin typeface="Cambria" pitchFamily="34" charset="0"/>
                <a:ea typeface="Cambria" pitchFamily="34" charset="-122"/>
                <a:cs typeface="Cambria" pitchFamily="34" charset="-120"/>
              </a:rPr>
              <a:t>Effect</a:t>
            </a:r>
            <a:endParaRPr lang="en-US" sz="1700" dirty="0"/>
          </a:p>
        </p:txBody>
      </p:sp>
      <p:sp>
        <p:nvSpPr>
          <p:cNvPr id="26" name="Shape 24"/>
          <p:cNvSpPr/>
          <p:nvPr/>
        </p:nvSpPr>
        <p:spPr>
          <a:xfrm>
            <a:off x="4663440" y="5303520"/>
            <a:ext cx="6949440" cy="777240"/>
          </a:xfrm>
          <a:prstGeom prst="roundRect">
            <a:avLst>
              <a:gd name="adj" fmla="val 9412"/>
            </a:avLst>
          </a:prstGeom>
          <a:solidFill>
            <a:srgbClr val="FFFFFF"/>
          </a:solidFill>
          <a:ln w="9525">
            <a:solidFill>
              <a:srgbClr val="FFFFFF"/>
            </a:solidFill>
            <a:prstDash val="solid"/>
          </a:ln>
        </p:spPr>
      </p:sp>
      <p:sp>
        <p:nvSpPr>
          <p:cNvPr id="27" name="Text 25"/>
          <p:cNvSpPr txBox="1"/>
          <p:nvPr/>
        </p:nvSpPr>
        <p:spPr>
          <a:xfrm>
            <a:off x="4892040" y="5303520"/>
            <a:ext cx="6492240" cy="777240"/>
          </a:xfrm>
          <a:prstGeom prst="rect">
            <a:avLst/>
          </a:prstGeom>
          <a:noFill/>
          <a:ln/>
        </p:spPr>
        <p:txBody>
          <a:bodyPr wrap="square" lIns="0" tIns="0" rIns="0" bIns="0" rtlCol="0" anchor="ctr"/>
          <a:lstStyle/>
          <a:p>
            <a:pPr indent="0" marL="0">
              <a:buNone/>
            </a:pPr>
            <a:r>
              <a:rPr lang="en-US" sz="1600" i="1" dirty="0">
                <a:solidFill>
                  <a:srgbClr val="5A5A5A"/>
                </a:solidFill>
                <a:latin typeface="Calibri" pitchFamily="34" charset="0"/>
                <a:ea typeface="Calibri" pitchFamily="34" charset="-122"/>
                <a:cs typeface="Calibri" pitchFamily="34" charset="-120"/>
              </a:rPr>
              <a:t>What should the audience feel when the lights come up?</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2 — YOU DO — TASK 1</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Set Design Grid: Four Moments (pp. 50–51)</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Task 1</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9 MIN</a:t>
            </a:r>
            <a:endParaRPr lang="en-US" sz="1400" dirty="0"/>
          </a:p>
        </p:txBody>
      </p:sp>
      <p:sp>
        <p:nvSpPr>
          <p:cNvPr id="8" name="Shape 6"/>
          <p:cNvSpPr/>
          <p:nvPr/>
        </p:nvSpPr>
        <p:spPr>
          <a:xfrm>
            <a:off x="548640" y="1645920"/>
            <a:ext cx="1600200" cy="548640"/>
          </a:xfrm>
          <a:prstGeom prst="rect">
            <a:avLst/>
          </a:prstGeom>
          <a:solidFill>
            <a:srgbClr val="2B2B2B"/>
          </a:solidFill>
          <a:ln w="12700">
            <a:solidFill>
              <a:srgbClr val="2B2B2B"/>
            </a:solidFill>
            <a:prstDash val="solid"/>
          </a:ln>
        </p:spPr>
      </p:sp>
      <p:sp>
        <p:nvSpPr>
          <p:cNvPr id="9" name="Text 7"/>
          <p:cNvSpPr txBox="1"/>
          <p:nvPr/>
        </p:nvSpPr>
        <p:spPr>
          <a:xfrm>
            <a:off x="640080" y="1645920"/>
            <a:ext cx="14173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Moment</a:t>
            </a:r>
            <a:endParaRPr lang="en-US" sz="1250" dirty="0"/>
          </a:p>
        </p:txBody>
      </p:sp>
      <p:sp>
        <p:nvSpPr>
          <p:cNvPr id="10" name="Shape 8"/>
          <p:cNvSpPr/>
          <p:nvPr/>
        </p:nvSpPr>
        <p:spPr>
          <a:xfrm>
            <a:off x="2194560" y="1645920"/>
            <a:ext cx="1524000" cy="548640"/>
          </a:xfrm>
          <a:prstGeom prst="rect">
            <a:avLst/>
          </a:prstGeom>
          <a:solidFill>
            <a:srgbClr val="2B2B2B"/>
          </a:solidFill>
          <a:ln w="12700">
            <a:solidFill>
              <a:srgbClr val="2B2B2B"/>
            </a:solidFill>
            <a:prstDash val="solid"/>
          </a:ln>
        </p:spPr>
      </p:sp>
      <p:sp>
        <p:nvSpPr>
          <p:cNvPr id="11" name="Text 9"/>
          <p:cNvSpPr txBox="1"/>
          <p:nvPr/>
        </p:nvSpPr>
        <p:spPr>
          <a:xfrm>
            <a:off x="228600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Set and furniture</a:t>
            </a:r>
            <a:endParaRPr lang="en-US" sz="1250" dirty="0"/>
          </a:p>
        </p:txBody>
      </p:sp>
      <p:sp>
        <p:nvSpPr>
          <p:cNvPr id="12" name="Shape 10"/>
          <p:cNvSpPr/>
          <p:nvPr/>
        </p:nvSpPr>
        <p:spPr>
          <a:xfrm>
            <a:off x="3764280" y="1645920"/>
            <a:ext cx="1524000" cy="548640"/>
          </a:xfrm>
          <a:prstGeom prst="rect">
            <a:avLst/>
          </a:prstGeom>
          <a:solidFill>
            <a:srgbClr val="2B2B2B"/>
          </a:solidFill>
          <a:ln w="12700">
            <a:solidFill>
              <a:srgbClr val="2B2B2B"/>
            </a:solidFill>
            <a:prstDash val="solid"/>
          </a:ln>
        </p:spPr>
      </p:sp>
      <p:sp>
        <p:nvSpPr>
          <p:cNvPr id="13" name="Text 11"/>
          <p:cNvSpPr txBox="1"/>
          <p:nvPr/>
        </p:nvSpPr>
        <p:spPr>
          <a:xfrm>
            <a:off x="385572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Props</a:t>
            </a:r>
            <a:endParaRPr lang="en-US" sz="1250" dirty="0"/>
          </a:p>
        </p:txBody>
      </p:sp>
      <p:sp>
        <p:nvSpPr>
          <p:cNvPr id="14" name="Shape 12"/>
          <p:cNvSpPr/>
          <p:nvPr/>
        </p:nvSpPr>
        <p:spPr>
          <a:xfrm>
            <a:off x="5334000" y="1645920"/>
            <a:ext cx="1524000" cy="548640"/>
          </a:xfrm>
          <a:prstGeom prst="rect">
            <a:avLst/>
          </a:prstGeom>
          <a:solidFill>
            <a:srgbClr val="2B2B2B"/>
          </a:solidFill>
          <a:ln w="12700">
            <a:solidFill>
              <a:srgbClr val="2B2B2B"/>
            </a:solidFill>
            <a:prstDash val="solid"/>
          </a:ln>
        </p:spPr>
      </p:sp>
      <p:sp>
        <p:nvSpPr>
          <p:cNvPr id="15" name="Text 13"/>
          <p:cNvSpPr txBox="1"/>
          <p:nvPr/>
        </p:nvSpPr>
        <p:spPr>
          <a:xfrm>
            <a:off x="542544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Size / level</a:t>
            </a:r>
            <a:endParaRPr lang="en-US" sz="1250" dirty="0"/>
          </a:p>
        </p:txBody>
      </p:sp>
      <p:sp>
        <p:nvSpPr>
          <p:cNvPr id="16" name="Shape 14"/>
          <p:cNvSpPr/>
          <p:nvPr/>
        </p:nvSpPr>
        <p:spPr>
          <a:xfrm>
            <a:off x="6903720" y="1645920"/>
            <a:ext cx="1524000" cy="548640"/>
          </a:xfrm>
          <a:prstGeom prst="rect">
            <a:avLst/>
          </a:prstGeom>
          <a:solidFill>
            <a:srgbClr val="2B2B2B"/>
          </a:solidFill>
          <a:ln w="12700">
            <a:solidFill>
              <a:srgbClr val="2B2B2B"/>
            </a:solidFill>
            <a:prstDash val="solid"/>
          </a:ln>
        </p:spPr>
      </p:sp>
      <p:sp>
        <p:nvSpPr>
          <p:cNvPr id="17" name="Text 15"/>
          <p:cNvSpPr txBox="1"/>
          <p:nvPr/>
        </p:nvSpPr>
        <p:spPr>
          <a:xfrm>
            <a:off x="699516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Position on stage</a:t>
            </a:r>
            <a:endParaRPr lang="en-US" sz="1250" dirty="0"/>
          </a:p>
        </p:txBody>
      </p:sp>
      <p:sp>
        <p:nvSpPr>
          <p:cNvPr id="18" name="Shape 16"/>
          <p:cNvSpPr/>
          <p:nvPr/>
        </p:nvSpPr>
        <p:spPr>
          <a:xfrm>
            <a:off x="8473440" y="1645920"/>
            <a:ext cx="1524000" cy="548640"/>
          </a:xfrm>
          <a:prstGeom prst="rect">
            <a:avLst/>
          </a:prstGeom>
          <a:solidFill>
            <a:srgbClr val="2B2B2B"/>
          </a:solidFill>
          <a:ln w="12700">
            <a:solidFill>
              <a:srgbClr val="2B2B2B"/>
            </a:solidFill>
            <a:prstDash val="solid"/>
          </a:ln>
        </p:spPr>
      </p:sp>
      <p:sp>
        <p:nvSpPr>
          <p:cNvPr id="19" name="Text 17"/>
          <p:cNvSpPr txBox="1"/>
          <p:nvPr/>
        </p:nvSpPr>
        <p:spPr>
          <a:xfrm>
            <a:off x="856488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Change / transition</a:t>
            </a:r>
            <a:endParaRPr lang="en-US" sz="1250" dirty="0"/>
          </a:p>
        </p:txBody>
      </p:sp>
      <p:sp>
        <p:nvSpPr>
          <p:cNvPr id="20" name="Shape 18"/>
          <p:cNvSpPr/>
          <p:nvPr/>
        </p:nvSpPr>
        <p:spPr>
          <a:xfrm>
            <a:off x="10043160" y="1645920"/>
            <a:ext cx="1524000" cy="548640"/>
          </a:xfrm>
          <a:prstGeom prst="rect">
            <a:avLst/>
          </a:prstGeom>
          <a:solidFill>
            <a:srgbClr val="2B2B2B"/>
          </a:solidFill>
          <a:ln w="12700">
            <a:solidFill>
              <a:srgbClr val="2B2B2B"/>
            </a:solidFill>
            <a:prstDash val="solid"/>
          </a:ln>
        </p:spPr>
      </p:sp>
      <p:sp>
        <p:nvSpPr>
          <p:cNvPr id="21" name="Text 19"/>
          <p:cNvSpPr txBox="1"/>
          <p:nvPr/>
        </p:nvSpPr>
        <p:spPr>
          <a:xfrm>
            <a:off x="10134600" y="1645920"/>
            <a:ext cx="1341120" cy="548640"/>
          </a:xfrm>
          <a:prstGeom prst="rect">
            <a:avLst/>
          </a:prstGeom>
          <a:noFill/>
          <a:ln/>
        </p:spPr>
        <p:txBody>
          <a:bodyPr wrap="square" lIns="0" tIns="0" rIns="0" bIns="0" rtlCol="0" anchor="ctr"/>
          <a:lstStyle/>
          <a:p>
            <a:pPr indent="0" marL="0">
              <a:buNone/>
            </a:pPr>
            <a:r>
              <a:rPr lang="en-US" sz="1250" b="1" dirty="0">
                <a:solidFill>
                  <a:srgbClr val="FFFFFF"/>
                </a:solidFill>
                <a:latin typeface="Calibri" pitchFamily="34" charset="0"/>
                <a:ea typeface="Calibri" pitchFamily="34" charset="-122"/>
                <a:cs typeface="Calibri" pitchFamily="34" charset="-120"/>
              </a:rPr>
              <a:t>Effect on the audience</a:t>
            </a:r>
            <a:endParaRPr lang="en-US" sz="1250" dirty="0"/>
          </a:p>
        </p:txBody>
      </p:sp>
      <p:sp>
        <p:nvSpPr>
          <p:cNvPr id="22" name="Shape 20"/>
          <p:cNvSpPr/>
          <p:nvPr/>
        </p:nvSpPr>
        <p:spPr>
          <a:xfrm>
            <a:off x="548640" y="2240280"/>
            <a:ext cx="1600200" cy="777240"/>
          </a:xfrm>
          <a:prstGeom prst="rect">
            <a:avLst/>
          </a:prstGeom>
          <a:solidFill>
            <a:srgbClr val="EDEBE6"/>
          </a:solidFill>
          <a:ln w="9525">
            <a:solidFill>
              <a:srgbClr val="DDD9D2"/>
            </a:solidFill>
            <a:prstDash val="solid"/>
          </a:ln>
        </p:spPr>
      </p:sp>
      <p:sp>
        <p:nvSpPr>
          <p:cNvPr id="23" name="Text 21"/>
          <p:cNvSpPr txBox="1"/>
          <p:nvPr/>
        </p:nvSpPr>
        <p:spPr>
          <a:xfrm>
            <a:off x="640080" y="224028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1. The change to the field</a:t>
            </a:r>
            <a:endParaRPr lang="en-US" sz="1400" dirty="0"/>
          </a:p>
        </p:txBody>
      </p:sp>
      <p:sp>
        <p:nvSpPr>
          <p:cNvPr id="24" name="Shape 22"/>
          <p:cNvSpPr/>
          <p:nvPr/>
        </p:nvSpPr>
        <p:spPr>
          <a:xfrm>
            <a:off x="2194560" y="2240280"/>
            <a:ext cx="1524000" cy="777240"/>
          </a:xfrm>
          <a:prstGeom prst="rect">
            <a:avLst/>
          </a:prstGeom>
          <a:solidFill>
            <a:srgbClr val="FFFFFF"/>
          </a:solidFill>
          <a:ln w="9525">
            <a:solidFill>
              <a:srgbClr val="DDD9D2"/>
            </a:solidFill>
            <a:prstDash val="solid"/>
          </a:ln>
        </p:spPr>
      </p:sp>
      <p:sp>
        <p:nvSpPr>
          <p:cNvPr id="25" name="Shape 23"/>
          <p:cNvSpPr/>
          <p:nvPr/>
        </p:nvSpPr>
        <p:spPr>
          <a:xfrm>
            <a:off x="3764280" y="2240280"/>
            <a:ext cx="1524000" cy="777240"/>
          </a:xfrm>
          <a:prstGeom prst="rect">
            <a:avLst/>
          </a:prstGeom>
          <a:solidFill>
            <a:srgbClr val="FFFFFF"/>
          </a:solidFill>
          <a:ln w="9525">
            <a:solidFill>
              <a:srgbClr val="DDD9D2"/>
            </a:solidFill>
            <a:prstDash val="solid"/>
          </a:ln>
        </p:spPr>
      </p:sp>
      <p:sp>
        <p:nvSpPr>
          <p:cNvPr id="26" name="Shape 24"/>
          <p:cNvSpPr/>
          <p:nvPr/>
        </p:nvSpPr>
        <p:spPr>
          <a:xfrm>
            <a:off x="5334000" y="2240280"/>
            <a:ext cx="1524000" cy="777240"/>
          </a:xfrm>
          <a:prstGeom prst="rect">
            <a:avLst/>
          </a:prstGeom>
          <a:solidFill>
            <a:srgbClr val="FFFFFF"/>
          </a:solidFill>
          <a:ln w="9525">
            <a:solidFill>
              <a:srgbClr val="DDD9D2"/>
            </a:solidFill>
            <a:prstDash val="solid"/>
          </a:ln>
        </p:spPr>
      </p:sp>
      <p:sp>
        <p:nvSpPr>
          <p:cNvPr id="27" name="Shape 25"/>
          <p:cNvSpPr/>
          <p:nvPr/>
        </p:nvSpPr>
        <p:spPr>
          <a:xfrm>
            <a:off x="6903720" y="2240280"/>
            <a:ext cx="1524000" cy="777240"/>
          </a:xfrm>
          <a:prstGeom prst="rect">
            <a:avLst/>
          </a:prstGeom>
          <a:solidFill>
            <a:srgbClr val="FFFFFF"/>
          </a:solidFill>
          <a:ln w="9525">
            <a:solidFill>
              <a:srgbClr val="DDD9D2"/>
            </a:solidFill>
            <a:prstDash val="solid"/>
          </a:ln>
        </p:spPr>
      </p:sp>
      <p:sp>
        <p:nvSpPr>
          <p:cNvPr id="28" name="Shape 26"/>
          <p:cNvSpPr/>
          <p:nvPr/>
        </p:nvSpPr>
        <p:spPr>
          <a:xfrm>
            <a:off x="8473440" y="2240280"/>
            <a:ext cx="1524000" cy="777240"/>
          </a:xfrm>
          <a:prstGeom prst="rect">
            <a:avLst/>
          </a:prstGeom>
          <a:solidFill>
            <a:srgbClr val="FFFFFF"/>
          </a:solidFill>
          <a:ln w="9525">
            <a:solidFill>
              <a:srgbClr val="DDD9D2"/>
            </a:solidFill>
            <a:prstDash val="solid"/>
          </a:ln>
        </p:spPr>
      </p:sp>
      <p:sp>
        <p:nvSpPr>
          <p:cNvPr id="29" name="Shape 27"/>
          <p:cNvSpPr/>
          <p:nvPr/>
        </p:nvSpPr>
        <p:spPr>
          <a:xfrm>
            <a:off x="10043160" y="2240280"/>
            <a:ext cx="1524000" cy="777240"/>
          </a:xfrm>
          <a:prstGeom prst="rect">
            <a:avLst/>
          </a:prstGeom>
          <a:solidFill>
            <a:srgbClr val="FFFFFF"/>
          </a:solidFill>
          <a:ln w="9525">
            <a:solidFill>
              <a:srgbClr val="DDD9D2"/>
            </a:solidFill>
            <a:prstDash val="solid"/>
          </a:ln>
        </p:spPr>
      </p:sp>
      <p:sp>
        <p:nvSpPr>
          <p:cNvPr id="30" name="Shape 28"/>
          <p:cNvSpPr/>
          <p:nvPr/>
        </p:nvSpPr>
        <p:spPr>
          <a:xfrm>
            <a:off x="548640" y="3063240"/>
            <a:ext cx="1600200" cy="777240"/>
          </a:xfrm>
          <a:prstGeom prst="rect">
            <a:avLst/>
          </a:prstGeom>
          <a:solidFill>
            <a:srgbClr val="EDEBE6"/>
          </a:solidFill>
          <a:ln w="9525">
            <a:solidFill>
              <a:srgbClr val="DDD9D2"/>
            </a:solidFill>
            <a:prstDash val="solid"/>
          </a:ln>
        </p:spPr>
      </p:sp>
      <p:sp>
        <p:nvSpPr>
          <p:cNvPr id="31" name="Text 29"/>
          <p:cNvSpPr txBox="1"/>
          <p:nvPr/>
        </p:nvSpPr>
        <p:spPr>
          <a:xfrm>
            <a:off x="640080" y="306324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2. Phil and Leah</a:t>
            </a:r>
            <a:endParaRPr lang="en-US" sz="1400" dirty="0"/>
          </a:p>
        </p:txBody>
      </p:sp>
      <p:sp>
        <p:nvSpPr>
          <p:cNvPr id="32" name="Shape 30"/>
          <p:cNvSpPr/>
          <p:nvPr/>
        </p:nvSpPr>
        <p:spPr>
          <a:xfrm>
            <a:off x="2194560" y="3063240"/>
            <a:ext cx="1524000" cy="777240"/>
          </a:xfrm>
          <a:prstGeom prst="rect">
            <a:avLst/>
          </a:prstGeom>
          <a:solidFill>
            <a:srgbClr val="FFFFFF"/>
          </a:solidFill>
          <a:ln w="9525">
            <a:solidFill>
              <a:srgbClr val="DDD9D2"/>
            </a:solidFill>
            <a:prstDash val="solid"/>
          </a:ln>
        </p:spPr>
      </p:sp>
      <p:sp>
        <p:nvSpPr>
          <p:cNvPr id="33" name="Shape 31"/>
          <p:cNvSpPr/>
          <p:nvPr/>
        </p:nvSpPr>
        <p:spPr>
          <a:xfrm>
            <a:off x="3764280" y="3063240"/>
            <a:ext cx="1524000" cy="777240"/>
          </a:xfrm>
          <a:prstGeom prst="rect">
            <a:avLst/>
          </a:prstGeom>
          <a:solidFill>
            <a:srgbClr val="FFFFFF"/>
          </a:solidFill>
          <a:ln w="9525">
            <a:solidFill>
              <a:srgbClr val="DDD9D2"/>
            </a:solidFill>
            <a:prstDash val="solid"/>
          </a:ln>
        </p:spPr>
      </p:sp>
      <p:sp>
        <p:nvSpPr>
          <p:cNvPr id="34" name="Shape 32"/>
          <p:cNvSpPr/>
          <p:nvPr/>
        </p:nvSpPr>
        <p:spPr>
          <a:xfrm>
            <a:off x="5334000" y="3063240"/>
            <a:ext cx="1524000" cy="777240"/>
          </a:xfrm>
          <a:prstGeom prst="rect">
            <a:avLst/>
          </a:prstGeom>
          <a:solidFill>
            <a:srgbClr val="FFFFFF"/>
          </a:solidFill>
          <a:ln w="9525">
            <a:solidFill>
              <a:srgbClr val="DDD9D2"/>
            </a:solidFill>
            <a:prstDash val="solid"/>
          </a:ln>
        </p:spPr>
      </p:sp>
      <p:sp>
        <p:nvSpPr>
          <p:cNvPr id="35" name="Shape 33"/>
          <p:cNvSpPr/>
          <p:nvPr/>
        </p:nvSpPr>
        <p:spPr>
          <a:xfrm>
            <a:off x="6903720" y="3063240"/>
            <a:ext cx="1524000" cy="777240"/>
          </a:xfrm>
          <a:prstGeom prst="rect">
            <a:avLst/>
          </a:prstGeom>
          <a:solidFill>
            <a:srgbClr val="FFFFFF"/>
          </a:solidFill>
          <a:ln w="9525">
            <a:solidFill>
              <a:srgbClr val="DDD9D2"/>
            </a:solidFill>
            <a:prstDash val="solid"/>
          </a:ln>
        </p:spPr>
      </p:sp>
      <p:sp>
        <p:nvSpPr>
          <p:cNvPr id="36" name="Shape 34"/>
          <p:cNvSpPr/>
          <p:nvPr/>
        </p:nvSpPr>
        <p:spPr>
          <a:xfrm>
            <a:off x="8473440" y="3063240"/>
            <a:ext cx="1524000" cy="777240"/>
          </a:xfrm>
          <a:prstGeom prst="rect">
            <a:avLst/>
          </a:prstGeom>
          <a:solidFill>
            <a:srgbClr val="FFFFFF"/>
          </a:solidFill>
          <a:ln w="9525">
            <a:solidFill>
              <a:srgbClr val="DDD9D2"/>
            </a:solidFill>
            <a:prstDash val="solid"/>
          </a:ln>
        </p:spPr>
      </p:sp>
      <p:sp>
        <p:nvSpPr>
          <p:cNvPr id="37" name="Shape 35"/>
          <p:cNvSpPr/>
          <p:nvPr/>
        </p:nvSpPr>
        <p:spPr>
          <a:xfrm>
            <a:off x="10043160" y="3063240"/>
            <a:ext cx="1524000" cy="777240"/>
          </a:xfrm>
          <a:prstGeom prst="rect">
            <a:avLst/>
          </a:prstGeom>
          <a:solidFill>
            <a:srgbClr val="FFFFFF"/>
          </a:solidFill>
          <a:ln w="9525">
            <a:solidFill>
              <a:srgbClr val="DDD9D2"/>
            </a:solidFill>
            <a:prstDash val="solid"/>
          </a:ln>
        </p:spPr>
      </p:sp>
      <p:sp>
        <p:nvSpPr>
          <p:cNvPr id="38" name="Shape 36"/>
          <p:cNvSpPr/>
          <p:nvPr/>
        </p:nvSpPr>
        <p:spPr>
          <a:xfrm>
            <a:off x="548640" y="3886200"/>
            <a:ext cx="1600200" cy="777240"/>
          </a:xfrm>
          <a:prstGeom prst="rect">
            <a:avLst/>
          </a:prstGeom>
          <a:solidFill>
            <a:srgbClr val="EDEBE6"/>
          </a:solidFill>
          <a:ln w="9525">
            <a:solidFill>
              <a:srgbClr val="DDD9D2"/>
            </a:solidFill>
            <a:prstDash val="solid"/>
          </a:ln>
        </p:spPr>
      </p:sp>
      <p:sp>
        <p:nvSpPr>
          <p:cNvPr id="39" name="Text 37"/>
          <p:cNvSpPr txBox="1"/>
          <p:nvPr/>
        </p:nvSpPr>
        <p:spPr>
          <a:xfrm>
            <a:off x="640080" y="388620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3. "She sits."</a:t>
            </a:r>
            <a:endParaRPr lang="en-US" sz="1400" dirty="0"/>
          </a:p>
        </p:txBody>
      </p:sp>
      <p:sp>
        <p:nvSpPr>
          <p:cNvPr id="40" name="Shape 38"/>
          <p:cNvSpPr/>
          <p:nvPr/>
        </p:nvSpPr>
        <p:spPr>
          <a:xfrm>
            <a:off x="2194560" y="3886200"/>
            <a:ext cx="1524000" cy="777240"/>
          </a:xfrm>
          <a:prstGeom prst="rect">
            <a:avLst/>
          </a:prstGeom>
          <a:solidFill>
            <a:srgbClr val="FFFFFF"/>
          </a:solidFill>
          <a:ln w="9525">
            <a:solidFill>
              <a:srgbClr val="DDD9D2"/>
            </a:solidFill>
            <a:prstDash val="solid"/>
          </a:ln>
        </p:spPr>
      </p:sp>
      <p:sp>
        <p:nvSpPr>
          <p:cNvPr id="41" name="Shape 39"/>
          <p:cNvSpPr/>
          <p:nvPr/>
        </p:nvSpPr>
        <p:spPr>
          <a:xfrm>
            <a:off x="3764280" y="3886200"/>
            <a:ext cx="1524000" cy="777240"/>
          </a:xfrm>
          <a:prstGeom prst="rect">
            <a:avLst/>
          </a:prstGeom>
          <a:solidFill>
            <a:srgbClr val="FFFFFF"/>
          </a:solidFill>
          <a:ln w="9525">
            <a:solidFill>
              <a:srgbClr val="DDD9D2"/>
            </a:solidFill>
            <a:prstDash val="solid"/>
          </a:ln>
        </p:spPr>
      </p:sp>
      <p:sp>
        <p:nvSpPr>
          <p:cNvPr id="42" name="Shape 40"/>
          <p:cNvSpPr/>
          <p:nvPr/>
        </p:nvSpPr>
        <p:spPr>
          <a:xfrm>
            <a:off x="5334000" y="3886200"/>
            <a:ext cx="1524000" cy="777240"/>
          </a:xfrm>
          <a:prstGeom prst="rect">
            <a:avLst/>
          </a:prstGeom>
          <a:solidFill>
            <a:srgbClr val="FFFFFF"/>
          </a:solidFill>
          <a:ln w="9525">
            <a:solidFill>
              <a:srgbClr val="DDD9D2"/>
            </a:solidFill>
            <a:prstDash val="solid"/>
          </a:ln>
        </p:spPr>
      </p:sp>
      <p:sp>
        <p:nvSpPr>
          <p:cNvPr id="43" name="Shape 41"/>
          <p:cNvSpPr/>
          <p:nvPr/>
        </p:nvSpPr>
        <p:spPr>
          <a:xfrm>
            <a:off x="6903720" y="3886200"/>
            <a:ext cx="1524000" cy="777240"/>
          </a:xfrm>
          <a:prstGeom prst="rect">
            <a:avLst/>
          </a:prstGeom>
          <a:solidFill>
            <a:srgbClr val="FFFFFF"/>
          </a:solidFill>
          <a:ln w="9525">
            <a:solidFill>
              <a:srgbClr val="DDD9D2"/>
            </a:solidFill>
            <a:prstDash val="solid"/>
          </a:ln>
        </p:spPr>
      </p:sp>
      <p:sp>
        <p:nvSpPr>
          <p:cNvPr id="44" name="Shape 42"/>
          <p:cNvSpPr/>
          <p:nvPr/>
        </p:nvSpPr>
        <p:spPr>
          <a:xfrm>
            <a:off x="8473440" y="3886200"/>
            <a:ext cx="1524000" cy="777240"/>
          </a:xfrm>
          <a:prstGeom prst="rect">
            <a:avLst/>
          </a:prstGeom>
          <a:solidFill>
            <a:srgbClr val="FFFFFF"/>
          </a:solidFill>
          <a:ln w="9525">
            <a:solidFill>
              <a:srgbClr val="DDD9D2"/>
            </a:solidFill>
            <a:prstDash val="solid"/>
          </a:ln>
        </p:spPr>
      </p:sp>
      <p:sp>
        <p:nvSpPr>
          <p:cNvPr id="45" name="Shape 43"/>
          <p:cNvSpPr/>
          <p:nvPr/>
        </p:nvSpPr>
        <p:spPr>
          <a:xfrm>
            <a:off x="10043160" y="3886200"/>
            <a:ext cx="1524000" cy="777240"/>
          </a:xfrm>
          <a:prstGeom prst="rect">
            <a:avLst/>
          </a:prstGeom>
          <a:solidFill>
            <a:srgbClr val="FFFFFF"/>
          </a:solidFill>
          <a:ln w="9525">
            <a:solidFill>
              <a:srgbClr val="DDD9D2"/>
            </a:solidFill>
            <a:prstDash val="solid"/>
          </a:ln>
        </p:spPr>
      </p:sp>
      <p:sp>
        <p:nvSpPr>
          <p:cNvPr id="46" name="Shape 44"/>
          <p:cNvSpPr/>
          <p:nvPr/>
        </p:nvSpPr>
        <p:spPr>
          <a:xfrm>
            <a:off x="548640" y="4709160"/>
            <a:ext cx="1600200" cy="777240"/>
          </a:xfrm>
          <a:prstGeom prst="rect">
            <a:avLst/>
          </a:prstGeom>
          <a:solidFill>
            <a:srgbClr val="EDEBE6"/>
          </a:solidFill>
          <a:ln w="9525">
            <a:solidFill>
              <a:srgbClr val="DDD9D2"/>
            </a:solidFill>
            <a:prstDash val="solid"/>
          </a:ln>
        </p:spPr>
      </p:sp>
      <p:sp>
        <p:nvSpPr>
          <p:cNvPr id="47" name="Text 45"/>
          <p:cNvSpPr txBox="1"/>
          <p:nvPr/>
        </p:nvSpPr>
        <p:spPr>
          <a:xfrm>
            <a:off x="640080" y="4709160"/>
            <a:ext cx="1417320" cy="777240"/>
          </a:xfrm>
          <a:prstGeom prst="rect">
            <a:avLst/>
          </a:prstGeom>
          <a:noFill/>
          <a:ln/>
        </p:spPr>
        <p:txBody>
          <a:bodyPr wrap="square" lIns="0" tIns="0" rIns="0" bIns="0" rtlCol="0" anchor="ctr"/>
          <a:lstStyle/>
          <a:p>
            <a:pPr indent="0" marL="0">
              <a:buNone/>
            </a:pPr>
            <a:r>
              <a:rPr lang="en-US" sz="1400" b="1" dirty="0">
                <a:solidFill>
                  <a:srgbClr val="990011"/>
                </a:solidFill>
                <a:latin typeface="Cambria" pitchFamily="34" charset="0"/>
                <a:ea typeface="Cambria" pitchFamily="34" charset="-122"/>
                <a:cs typeface="Cambria" pitchFamily="34" charset="-120"/>
              </a:rPr>
              <a:t>4. "Everyone's scared."</a:t>
            </a:r>
            <a:endParaRPr lang="en-US" sz="1400" dirty="0"/>
          </a:p>
        </p:txBody>
      </p:sp>
      <p:sp>
        <p:nvSpPr>
          <p:cNvPr id="48" name="Shape 46"/>
          <p:cNvSpPr/>
          <p:nvPr/>
        </p:nvSpPr>
        <p:spPr>
          <a:xfrm>
            <a:off x="2194560" y="4709160"/>
            <a:ext cx="1524000" cy="777240"/>
          </a:xfrm>
          <a:prstGeom prst="rect">
            <a:avLst/>
          </a:prstGeom>
          <a:solidFill>
            <a:srgbClr val="FFFFFF"/>
          </a:solidFill>
          <a:ln w="9525">
            <a:solidFill>
              <a:srgbClr val="DDD9D2"/>
            </a:solidFill>
            <a:prstDash val="solid"/>
          </a:ln>
        </p:spPr>
      </p:sp>
      <p:sp>
        <p:nvSpPr>
          <p:cNvPr id="49" name="Shape 47"/>
          <p:cNvSpPr/>
          <p:nvPr/>
        </p:nvSpPr>
        <p:spPr>
          <a:xfrm>
            <a:off x="3764280" y="4709160"/>
            <a:ext cx="1524000" cy="777240"/>
          </a:xfrm>
          <a:prstGeom prst="rect">
            <a:avLst/>
          </a:prstGeom>
          <a:solidFill>
            <a:srgbClr val="FFFFFF"/>
          </a:solidFill>
          <a:ln w="9525">
            <a:solidFill>
              <a:srgbClr val="DDD9D2"/>
            </a:solidFill>
            <a:prstDash val="solid"/>
          </a:ln>
        </p:spPr>
      </p:sp>
      <p:sp>
        <p:nvSpPr>
          <p:cNvPr id="50" name="Shape 48"/>
          <p:cNvSpPr/>
          <p:nvPr/>
        </p:nvSpPr>
        <p:spPr>
          <a:xfrm>
            <a:off x="5334000" y="4709160"/>
            <a:ext cx="1524000" cy="777240"/>
          </a:xfrm>
          <a:prstGeom prst="rect">
            <a:avLst/>
          </a:prstGeom>
          <a:solidFill>
            <a:srgbClr val="FFFFFF"/>
          </a:solidFill>
          <a:ln w="9525">
            <a:solidFill>
              <a:srgbClr val="DDD9D2"/>
            </a:solidFill>
            <a:prstDash val="solid"/>
          </a:ln>
        </p:spPr>
      </p:sp>
      <p:sp>
        <p:nvSpPr>
          <p:cNvPr id="51" name="Shape 49"/>
          <p:cNvSpPr/>
          <p:nvPr/>
        </p:nvSpPr>
        <p:spPr>
          <a:xfrm>
            <a:off x="6903720" y="4709160"/>
            <a:ext cx="1524000" cy="777240"/>
          </a:xfrm>
          <a:prstGeom prst="rect">
            <a:avLst/>
          </a:prstGeom>
          <a:solidFill>
            <a:srgbClr val="FFFFFF"/>
          </a:solidFill>
          <a:ln w="9525">
            <a:solidFill>
              <a:srgbClr val="DDD9D2"/>
            </a:solidFill>
            <a:prstDash val="solid"/>
          </a:ln>
        </p:spPr>
      </p:sp>
      <p:sp>
        <p:nvSpPr>
          <p:cNvPr id="52" name="Shape 50"/>
          <p:cNvSpPr/>
          <p:nvPr/>
        </p:nvSpPr>
        <p:spPr>
          <a:xfrm>
            <a:off x="8473440" y="4709160"/>
            <a:ext cx="1524000" cy="777240"/>
          </a:xfrm>
          <a:prstGeom prst="rect">
            <a:avLst/>
          </a:prstGeom>
          <a:solidFill>
            <a:srgbClr val="FFFFFF"/>
          </a:solidFill>
          <a:ln w="9525">
            <a:solidFill>
              <a:srgbClr val="DDD9D2"/>
            </a:solidFill>
            <a:prstDash val="solid"/>
          </a:ln>
        </p:spPr>
      </p:sp>
      <p:sp>
        <p:nvSpPr>
          <p:cNvPr id="53" name="Shape 51"/>
          <p:cNvSpPr/>
          <p:nvPr/>
        </p:nvSpPr>
        <p:spPr>
          <a:xfrm>
            <a:off x="10043160" y="4709160"/>
            <a:ext cx="1524000" cy="777240"/>
          </a:xfrm>
          <a:prstGeom prst="rect">
            <a:avLst/>
          </a:prstGeom>
          <a:solidFill>
            <a:srgbClr val="FFFFFF"/>
          </a:solidFill>
          <a:ln w="9525">
            <a:solidFill>
              <a:srgbClr val="DDD9D2"/>
            </a:solidFill>
            <a:prstDash val="solid"/>
          </a:ln>
        </p:spPr>
      </p:sp>
      <p:sp>
        <p:nvSpPr>
          <p:cNvPr id="54" name="Shape 52"/>
          <p:cNvSpPr/>
          <p:nvPr/>
        </p:nvSpPr>
        <p:spPr>
          <a:xfrm>
            <a:off x="548640" y="5623560"/>
            <a:ext cx="5440680" cy="731520"/>
          </a:xfrm>
          <a:prstGeom prst="roundRect">
            <a:avLst>
              <a:gd name="adj" fmla="val 10000"/>
            </a:avLst>
          </a:prstGeom>
          <a:solidFill>
            <a:srgbClr val="EDEBE6"/>
          </a:solidFill>
          <a:ln w="9525">
            <a:solidFill>
              <a:srgbClr val="EDEBE6"/>
            </a:solidFill>
            <a:prstDash val="solid"/>
          </a:ln>
        </p:spPr>
      </p:sp>
      <p:sp>
        <p:nvSpPr>
          <p:cNvPr id="55" name="Text 53"/>
          <p:cNvSpPr txBox="1"/>
          <p:nvPr/>
        </p:nvSpPr>
        <p:spPr>
          <a:xfrm>
            <a:off x="777240" y="5623560"/>
            <a:ext cx="5029200" cy="731520"/>
          </a:xfrm>
          <a:prstGeom prst="rect">
            <a:avLst/>
          </a:prstGeom>
          <a:noFill/>
          <a:ln/>
        </p:spPr>
        <p:txBody>
          <a:bodyPr wrap="square" lIns="0" tIns="0" rIns="0" bIns="0" rtlCol="0" anchor="ctr"/>
          <a:lstStyle/>
          <a:p>
            <a:pPr indent="0" marL="0">
              <a:buNone/>
            </a:pPr>
            <a:r>
              <a:rPr lang="en-US" sz="1350" b="1" dirty="0">
                <a:solidFill>
                  <a:srgbClr val="222222"/>
                </a:solidFill>
                <a:latin typeface="Calibri" pitchFamily="34" charset="0"/>
                <a:ea typeface="Calibri" pitchFamily="34" charset="-122"/>
                <a:cs typeface="Calibri" pitchFamily="34" charset="-120"/>
              </a:rPr>
              <a:t>Support: </a:t>
            </a:r>
            <a:pPr indent="0" marL="0">
              <a:buNone/>
            </a:pPr>
            <a:r>
              <a:rPr lang="en-US" sz="1350" dirty="0">
                <a:solidFill>
                  <a:srgbClr val="222222"/>
                </a:solidFill>
                <a:latin typeface="Calibri" pitchFamily="34" charset="0"/>
                <a:ea typeface="Calibri" pitchFamily="34" charset="-122"/>
                <a:cs typeface="Calibri" pitchFamily="34" charset="-120"/>
              </a:rPr>
              <a:t>start from the field we designed together.</a:t>
            </a:r>
            <a:endParaRPr lang="en-US" sz="1350" dirty="0"/>
          </a:p>
        </p:txBody>
      </p:sp>
      <p:sp>
        <p:nvSpPr>
          <p:cNvPr id="56" name="Shape 54"/>
          <p:cNvSpPr/>
          <p:nvPr/>
        </p:nvSpPr>
        <p:spPr>
          <a:xfrm>
            <a:off x="6172200" y="5623560"/>
            <a:ext cx="5440680" cy="731520"/>
          </a:xfrm>
          <a:prstGeom prst="roundRect">
            <a:avLst>
              <a:gd name="adj" fmla="val 10000"/>
            </a:avLst>
          </a:prstGeom>
          <a:solidFill>
            <a:srgbClr val="2B2B2B"/>
          </a:solidFill>
          <a:ln w="9525">
            <a:solidFill>
              <a:srgbClr val="2B2B2B"/>
            </a:solidFill>
            <a:prstDash val="solid"/>
          </a:ln>
        </p:spPr>
      </p:sp>
      <p:sp>
        <p:nvSpPr>
          <p:cNvPr id="57" name="Text 55"/>
          <p:cNvSpPr txBox="1"/>
          <p:nvPr/>
        </p:nvSpPr>
        <p:spPr>
          <a:xfrm>
            <a:off x="6400800" y="5623560"/>
            <a:ext cx="5029200" cy="731520"/>
          </a:xfrm>
          <a:prstGeom prst="rect">
            <a:avLst/>
          </a:prstGeom>
          <a:noFill/>
          <a:ln/>
        </p:spPr>
        <p:txBody>
          <a:bodyPr wrap="square" lIns="0" tIns="0" rIns="0" bIns="0" rtlCol="0" anchor="ctr"/>
          <a:lstStyle/>
          <a:p>
            <a:pPr indent="0" marL="0">
              <a:buNone/>
            </a:pPr>
            <a:r>
              <a:rPr lang="en-US" sz="1350" b="1" dirty="0">
                <a:solidFill>
                  <a:srgbClr val="C9A24B"/>
                </a:solidFill>
                <a:latin typeface="Calibri" pitchFamily="34" charset="0"/>
                <a:ea typeface="Calibri" pitchFamily="34" charset="-122"/>
                <a:cs typeface="Calibri" pitchFamily="34" charset="-120"/>
              </a:rPr>
              <a:t>Stretch: </a:t>
            </a:r>
            <a:pPr indent="0" marL="0">
              <a:buNone/>
            </a:pPr>
            <a:r>
              <a:rPr lang="en-US" sz="1350" dirty="0">
                <a:solidFill>
                  <a:srgbClr val="FFFFFF"/>
                </a:solidFill>
                <a:latin typeface="Calibri" pitchFamily="34" charset="0"/>
                <a:ea typeface="Calibri" pitchFamily="34" charset="-122"/>
                <a:cs typeface="Calibri" pitchFamily="34" charset="-120"/>
              </a:rPr>
              <a:t>say how long the change takes and who moves the set.</a:t>
            </a:r>
            <a:endParaRPr lang="en-US" sz="13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2 — SHARE AND COMPARE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How Does Yours Compare?</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Task 1 feedback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Shape 6"/>
          <p:cNvSpPr/>
          <p:nvPr/>
        </p:nvSpPr>
        <p:spPr>
          <a:xfrm>
            <a:off x="548640" y="1737360"/>
            <a:ext cx="3474720" cy="4297680"/>
          </a:xfrm>
          <a:prstGeom prst="roundRect">
            <a:avLst>
              <a:gd name="adj" fmla="val 2105"/>
            </a:avLst>
          </a:prstGeom>
          <a:solidFill>
            <a:srgbClr val="3D3D3D"/>
          </a:solidFill>
          <a:ln w="19050">
            <a:solidFill>
              <a:srgbClr val="C9A24B"/>
            </a:solidFill>
            <a:prstDash val="solid"/>
          </a:ln>
        </p:spPr>
      </p:sp>
      <p:sp>
        <p:nvSpPr>
          <p:cNvPr id="9" name="Text 7"/>
          <p:cNvSpPr txBox="1"/>
          <p:nvPr/>
        </p:nvSpPr>
        <p:spPr>
          <a:xfrm>
            <a:off x="82296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The field</a:t>
            </a:r>
            <a:endParaRPr lang="en-US" sz="2100" dirty="0"/>
          </a:p>
        </p:txBody>
      </p:sp>
      <p:sp>
        <p:nvSpPr>
          <p:cNvPr id="10" name="Text 8"/>
          <p:cNvSpPr txBox="1"/>
          <p:nvPr/>
        </p:nvSpPr>
        <p:spPr>
          <a:xfrm>
            <a:off x="82296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A 4-metre square of worn artificial grass on the bare black floor, one weathered bench. Ordinary, empty, exposed.</a:t>
            </a:r>
            <a:endParaRPr lang="en-US" sz="1600" dirty="0"/>
          </a:p>
        </p:txBody>
      </p:sp>
      <p:sp>
        <p:nvSpPr>
          <p:cNvPr id="11" name="Shape 9"/>
          <p:cNvSpPr/>
          <p:nvPr/>
        </p:nvSpPr>
        <p:spPr>
          <a:xfrm>
            <a:off x="4297680" y="1737360"/>
            <a:ext cx="3474720" cy="4297680"/>
          </a:xfrm>
          <a:prstGeom prst="roundRect">
            <a:avLst>
              <a:gd name="adj" fmla="val 2105"/>
            </a:avLst>
          </a:prstGeom>
          <a:solidFill>
            <a:srgbClr val="3D3D3D"/>
          </a:solidFill>
          <a:ln w="19050">
            <a:solidFill>
              <a:srgbClr val="C9A24B"/>
            </a:solidFill>
            <a:prstDash val="solid"/>
          </a:ln>
        </p:spPr>
      </p:sp>
      <p:sp>
        <p:nvSpPr>
          <p:cNvPr id="12" name="Text 10"/>
          <p:cNvSpPr txBox="1"/>
          <p:nvPr/>
        </p:nvSpPr>
        <p:spPr>
          <a:xfrm>
            <a:off x="457200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3. "She sits."</a:t>
            </a:r>
            <a:endParaRPr lang="en-US" sz="2100" dirty="0"/>
          </a:p>
        </p:txBody>
      </p:sp>
      <p:sp>
        <p:nvSpPr>
          <p:cNvPr id="13" name="Text 11"/>
          <p:cNvSpPr txBox="1"/>
          <p:nvPr/>
        </p:nvSpPr>
        <p:spPr>
          <a:xfrm>
            <a:off x="457200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Leah sits on the grass, not the bench: below Phil, choosing the ground rather than the space beside him.</a:t>
            </a:r>
            <a:endParaRPr lang="en-US" sz="1600" dirty="0"/>
          </a:p>
        </p:txBody>
      </p:sp>
      <p:sp>
        <p:nvSpPr>
          <p:cNvPr id="14" name="Shape 12"/>
          <p:cNvSpPr/>
          <p:nvPr/>
        </p:nvSpPr>
        <p:spPr>
          <a:xfrm>
            <a:off x="8046720" y="1737360"/>
            <a:ext cx="3474720" cy="4297680"/>
          </a:xfrm>
          <a:prstGeom prst="roundRect">
            <a:avLst>
              <a:gd name="adj" fmla="val 2105"/>
            </a:avLst>
          </a:prstGeom>
          <a:solidFill>
            <a:srgbClr val="3D3D3D"/>
          </a:solidFill>
          <a:ln w="19050">
            <a:solidFill>
              <a:srgbClr val="C9A24B"/>
            </a:solidFill>
            <a:prstDash val="solid"/>
          </a:ln>
        </p:spPr>
      </p:sp>
      <p:sp>
        <p:nvSpPr>
          <p:cNvPr id="15" name="Text 13"/>
          <p:cNvSpPr txBox="1"/>
          <p:nvPr/>
        </p:nvSpPr>
        <p:spPr>
          <a:xfrm>
            <a:off x="8321040" y="1965960"/>
            <a:ext cx="2926080" cy="502920"/>
          </a:xfrm>
          <a:prstGeom prst="rect">
            <a:avLst/>
          </a:prstGeom>
          <a:noFill/>
          <a:ln/>
        </p:spPr>
        <p:txBody>
          <a:bodyPr wrap="square" lIns="0" tIns="0" rIns="0" bIns="0" rtlCol="0" anchor="t"/>
          <a:lstStyle/>
          <a:p>
            <a:pPr indent="0" marL="0">
              <a:buNone/>
            </a:pPr>
            <a:r>
              <a:rPr lang="en-US" sz="2100" b="1" dirty="0">
                <a:solidFill>
                  <a:srgbClr val="C9A24B"/>
                </a:solidFill>
                <a:latin typeface="Cambria" pitchFamily="34" charset="0"/>
                <a:ea typeface="Cambria" pitchFamily="34" charset="-122"/>
                <a:cs typeface="Cambria" pitchFamily="34" charset="-120"/>
              </a:rPr>
              <a:t>Phil's ice cream</a:t>
            </a:r>
            <a:endParaRPr lang="en-US" sz="2100" dirty="0"/>
          </a:p>
        </p:txBody>
      </p:sp>
      <p:sp>
        <p:nvSpPr>
          <p:cNvPr id="16" name="Text 14"/>
          <p:cNvSpPr txBox="1"/>
          <p:nvPr/>
        </p:nvSpPr>
        <p:spPr>
          <a:xfrm>
            <a:off x="8321040" y="2606040"/>
            <a:ext cx="2926080" cy="3200400"/>
          </a:xfrm>
          <a:prstGeom prst="rect">
            <a:avLst/>
          </a:prstGeom>
          <a:noFill/>
          <a:ln/>
        </p:spPr>
        <p:txBody>
          <a:bodyPr wrap="square" lIns="0" tIns="0" rIns="0" bIns="0" rtlCol="0" anchor="t"/>
          <a:lstStyle/>
          <a:p>
            <a:pPr indent="0" marL="0">
              <a:buNone/>
            </a:pPr>
            <a:r>
              <a:rPr lang="en-US" sz="1600" dirty="0">
                <a:solidFill>
                  <a:srgbClr val="F4F3F1"/>
                </a:solidFill>
                <a:latin typeface="Calibri" pitchFamily="34" charset="0"/>
                <a:ea typeface="Calibri" pitchFamily="34" charset="-122"/>
                <a:cs typeface="Calibri" pitchFamily="34" charset="-120"/>
              </a:rPr>
              <a:t>A bright, dripping ice cream: something ordinary and childish while Leah pours her heart out.</a:t>
            </a:r>
            <a:endParaRPr lang="en-US" sz="1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PART 3 — EXAM FOCUS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The 14-Mark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The Question</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4 MIN</a:t>
            </a:r>
            <a:endParaRPr lang="en-US" sz="1400" dirty="0"/>
          </a:p>
        </p:txBody>
      </p:sp>
      <p:sp>
        <p:nvSpPr>
          <p:cNvPr id="8" name="Shape 6"/>
          <p:cNvSpPr/>
          <p:nvPr/>
        </p:nvSpPr>
        <p:spPr>
          <a:xfrm>
            <a:off x="548640" y="1645920"/>
            <a:ext cx="11064240" cy="2011680"/>
          </a:xfrm>
          <a:prstGeom prst="roundRect">
            <a:avLst>
              <a:gd name="adj" fmla="val 3636"/>
            </a:avLst>
          </a:prstGeom>
          <a:solidFill>
            <a:srgbClr val="2B2B2B"/>
          </a:solidFill>
          <a:ln w="9525">
            <a:solidFill>
              <a:srgbClr val="2B2B2B"/>
            </a:solidFill>
            <a:prstDash val="solid"/>
          </a:ln>
        </p:spPr>
      </p:sp>
      <p:sp>
        <p:nvSpPr>
          <p:cNvPr id="9" name="Text 7"/>
          <p:cNvSpPr txBox="1"/>
          <p:nvPr/>
        </p:nvSpPr>
        <p:spPr>
          <a:xfrm>
            <a:off x="868680" y="1783080"/>
            <a:ext cx="82296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SECTION A, QUESTION (c) — PEARSON'S WORDING</a:t>
            </a:r>
            <a:endParaRPr lang="en-US" sz="1300" dirty="0"/>
          </a:p>
        </p:txBody>
      </p:sp>
      <p:sp>
        <p:nvSpPr>
          <p:cNvPr id="10" name="Text 8"/>
          <p:cNvSpPr txBox="1"/>
          <p:nvPr/>
        </p:nvSpPr>
        <p:spPr>
          <a:xfrm>
            <a:off x="868680" y="2148840"/>
            <a:ext cx="9144000" cy="1371600"/>
          </a:xfrm>
          <a:prstGeom prst="rect">
            <a:avLst/>
          </a:prstGeom>
          <a:noFill/>
          <a:ln/>
        </p:spPr>
        <p:txBody>
          <a:bodyPr wrap="square" lIns="0" tIns="0" rIns="0" bIns="0" rtlCol="0" anchor="t"/>
          <a:lstStyle/>
          <a:p>
            <a:pPr indent="0" marL="0">
              <a:buNone/>
            </a:pPr>
            <a:r>
              <a:rPr lang="en-US" sz="1900" dirty="0">
                <a:solidFill>
                  <a:srgbClr val="FFFFFF"/>
                </a:solidFill>
                <a:latin typeface="Cambria" pitchFamily="34" charset="0"/>
                <a:ea typeface="Cambria" pitchFamily="34" charset="-122"/>
                <a:cs typeface="Cambria" pitchFamily="34" charset="-120"/>
              </a:rPr>
              <a:t>There are specific choices in this extract for designers. Discuss how you would use </a:t>
            </a:r>
            <a:pPr indent="0" marL="0">
              <a:buNone/>
            </a:pPr>
            <a:r>
              <a:rPr lang="en-US" sz="1900" b="1" dirty="0">
                <a:solidFill>
                  <a:srgbClr val="C9A24B"/>
                </a:solidFill>
                <a:latin typeface="Cambria" pitchFamily="34" charset="0"/>
                <a:ea typeface="Cambria" pitchFamily="34" charset="-122"/>
                <a:cs typeface="Cambria" pitchFamily="34" charset="-120"/>
              </a:rPr>
              <a:t>one</a:t>
            </a:r>
            <a:pPr indent="0" marL="0">
              <a:buNone/>
            </a:pPr>
            <a:r>
              <a:rPr lang="en-US" sz="1900" dirty="0">
                <a:solidFill>
                  <a:srgbClr val="FFFFFF"/>
                </a:solidFill>
                <a:latin typeface="Cambria" pitchFamily="34" charset="0"/>
                <a:ea typeface="Cambria" pitchFamily="34" charset="-122"/>
                <a:cs typeface="Cambria" pitchFamily="34" charset="-120"/>
              </a:rPr>
              <a:t> design element to </a:t>
            </a:r>
            <a:pPr indent="0" marL="0">
              <a:buNone/>
            </a:pPr>
            <a:r>
              <a:rPr lang="en-US" sz="1900" b="1" dirty="0">
                <a:solidFill>
                  <a:srgbClr val="C9A24B"/>
                </a:solidFill>
                <a:latin typeface="Cambria" pitchFamily="34" charset="0"/>
                <a:ea typeface="Cambria" pitchFamily="34" charset="-122"/>
                <a:cs typeface="Cambria" pitchFamily="34" charset="-120"/>
              </a:rPr>
              <a:t>enhance</a:t>
            </a:r>
            <a:pPr indent="0" marL="0">
              <a:buNone/>
            </a:pPr>
            <a:r>
              <a:rPr lang="en-US" sz="1900" dirty="0">
                <a:solidFill>
                  <a:srgbClr val="FFFFFF"/>
                </a:solidFill>
                <a:latin typeface="Cambria" pitchFamily="34" charset="0"/>
                <a:ea typeface="Cambria" pitchFamily="34" charset="-122"/>
                <a:cs typeface="Cambria" pitchFamily="34" charset="-120"/>
              </a:rPr>
              <a:t> the production of </a:t>
            </a:r>
            <a:pPr indent="0" marL="0">
              <a:buNone/>
            </a:pPr>
            <a:r>
              <a:rPr lang="en-US" sz="1900" b="1" dirty="0">
                <a:solidFill>
                  <a:srgbClr val="C9A24B"/>
                </a:solidFill>
                <a:latin typeface="Cambria" pitchFamily="34" charset="0"/>
                <a:ea typeface="Cambria" pitchFamily="34" charset="-122"/>
                <a:cs typeface="Cambria" pitchFamily="34" charset="-120"/>
              </a:rPr>
              <a:t>this extract for the audience</a:t>
            </a:r>
            <a:pPr indent="0" marL="0">
              <a:buNone/>
            </a:pPr>
            <a:r>
              <a:rPr lang="en-US" sz="1900" dirty="0">
                <a:solidFill>
                  <a:srgbClr val="FFFFFF"/>
                </a:solidFill>
                <a:latin typeface="Cambria" pitchFamily="34" charset="0"/>
                <a:ea typeface="Cambria" pitchFamily="34" charset="-122"/>
                <a:cs typeface="Cambria" pitchFamily="34" charset="-120"/>
              </a:rPr>
              <a:t>. Choose one of the following: [three options]</a:t>
            </a:r>
            <a:endParaRPr lang="en-US" sz="1900" dirty="0"/>
          </a:p>
        </p:txBody>
      </p:sp>
      <p:sp>
        <p:nvSpPr>
          <p:cNvPr id="11" name="Shape 9"/>
          <p:cNvSpPr/>
          <p:nvPr/>
        </p:nvSpPr>
        <p:spPr>
          <a:xfrm>
            <a:off x="10058400" y="3017520"/>
            <a:ext cx="1371600" cy="457200"/>
          </a:xfrm>
          <a:prstGeom prst="roundRect">
            <a:avLst>
              <a:gd name="adj" fmla="val 20000"/>
            </a:avLst>
          </a:prstGeom>
          <a:solidFill>
            <a:srgbClr val="990011"/>
          </a:solidFill>
          <a:ln w="12700">
            <a:solidFill>
              <a:srgbClr val="990011"/>
            </a:solidFill>
            <a:prstDash val="solid"/>
          </a:ln>
        </p:spPr>
      </p:sp>
      <p:sp>
        <p:nvSpPr>
          <p:cNvPr id="12" name="Text 10"/>
          <p:cNvSpPr txBox="1"/>
          <p:nvPr/>
        </p:nvSpPr>
        <p:spPr>
          <a:xfrm>
            <a:off x="10058400" y="3017520"/>
            <a:ext cx="1371600" cy="45720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14 MARKS</a:t>
            </a:r>
            <a:endParaRPr lang="en-US" sz="1400" dirty="0"/>
          </a:p>
        </p:txBody>
      </p:sp>
      <p:sp>
        <p:nvSpPr>
          <p:cNvPr id="13" name="Shape 11"/>
          <p:cNvSpPr/>
          <p:nvPr/>
        </p:nvSpPr>
        <p:spPr>
          <a:xfrm>
            <a:off x="548640" y="3886200"/>
            <a:ext cx="5440680" cy="2286000"/>
          </a:xfrm>
          <a:prstGeom prst="roundRect">
            <a:avLst>
              <a:gd name="adj" fmla="val 3200"/>
            </a:avLst>
          </a:prstGeom>
          <a:solidFill>
            <a:srgbClr val="FFFFFF"/>
          </a:solidFill>
          <a:ln w="9525">
            <a:solidFill>
              <a:srgbClr val="FFFFFF"/>
            </a:solidFill>
            <a:prstDash val="solid"/>
          </a:ln>
        </p:spPr>
      </p:sp>
      <p:sp>
        <p:nvSpPr>
          <p:cNvPr id="14" name="Text 12"/>
          <p:cNvSpPr txBox="1"/>
          <p:nvPr/>
        </p:nvSpPr>
        <p:spPr>
          <a:xfrm>
            <a:off x="822960" y="4069080"/>
            <a:ext cx="4937760" cy="457200"/>
          </a:xfrm>
          <a:prstGeom prst="rect">
            <a:avLst/>
          </a:prstGeom>
          <a:noFill/>
          <a:ln/>
        </p:spPr>
        <p:txBody>
          <a:bodyPr wrap="square" lIns="0" tIns="0" rIns="0" bIns="0" rtlCol="0" anchor="t"/>
          <a:lstStyle/>
          <a:p>
            <a:pPr indent="0" marL="0">
              <a:buNone/>
            </a:pPr>
            <a:r>
              <a:rPr lang="en-US" sz="2000" b="1" dirty="0">
                <a:solidFill>
                  <a:srgbClr val="990011"/>
                </a:solidFill>
                <a:latin typeface="Cambria" pitchFamily="34" charset="0"/>
                <a:ea typeface="Cambria" pitchFamily="34" charset="-122"/>
                <a:cs typeface="Cambria" pitchFamily="34" charset="-120"/>
              </a:rPr>
              <a:t>Today: set</a:t>
            </a:r>
            <a:endParaRPr lang="en-US" sz="2000" dirty="0"/>
          </a:p>
        </p:txBody>
      </p:sp>
      <p:sp>
        <p:nvSpPr>
          <p:cNvPr id="15" name="Text 13"/>
          <p:cNvSpPr txBox="1"/>
          <p:nvPr/>
        </p:nvSpPr>
        <p:spPr>
          <a:xfrm>
            <a:off x="822960" y="4572000"/>
            <a:ext cx="4937760" cy="14630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In the exam, use this when the options include set or props and stage furniture. The options change each year.</a:t>
            </a:r>
            <a:endParaRPr lang="en-US" sz="1550" dirty="0"/>
          </a:p>
        </p:txBody>
      </p:sp>
      <p:sp>
        <p:nvSpPr>
          <p:cNvPr id="16" name="Shape 14"/>
          <p:cNvSpPr/>
          <p:nvPr/>
        </p:nvSpPr>
        <p:spPr>
          <a:xfrm>
            <a:off x="6172200" y="3886200"/>
            <a:ext cx="5440680" cy="2286000"/>
          </a:xfrm>
          <a:prstGeom prst="roundRect">
            <a:avLst>
              <a:gd name="adj" fmla="val 3200"/>
            </a:avLst>
          </a:prstGeom>
          <a:solidFill>
            <a:srgbClr val="2B2B2B"/>
          </a:solidFill>
          <a:ln w="9525">
            <a:solidFill>
              <a:srgbClr val="2B2B2B"/>
            </a:solidFill>
            <a:prstDash val="solid"/>
          </a:ln>
        </p:spPr>
      </p:sp>
      <p:sp>
        <p:nvSpPr>
          <p:cNvPr id="17" name="Text 15"/>
          <p:cNvSpPr txBox="1"/>
          <p:nvPr/>
        </p:nvSpPr>
        <p:spPr>
          <a:xfrm>
            <a:off x="6446520" y="3977640"/>
            <a:ext cx="4937760" cy="914400"/>
          </a:xfrm>
          <a:prstGeom prst="rect">
            <a:avLst/>
          </a:prstGeom>
          <a:noFill/>
          <a:ln/>
        </p:spPr>
        <p:txBody>
          <a:bodyPr wrap="square" lIns="0" tIns="0" rIns="0" bIns="0" rtlCol="0" anchor="ctr"/>
          <a:lstStyle/>
          <a:p>
            <a:pPr indent="0" marL="0">
              <a:buNone/>
            </a:pPr>
            <a:r>
              <a:rPr lang="en-US" sz="5400" b="1" dirty="0">
                <a:solidFill>
                  <a:srgbClr val="C9A24B"/>
                </a:solidFill>
                <a:latin typeface="Cambria" pitchFamily="34" charset="0"/>
                <a:ea typeface="Cambria" pitchFamily="34" charset="-122"/>
                <a:cs typeface="Cambria" pitchFamily="34" charset="-120"/>
              </a:rPr>
              <a:t>5 </a:t>
            </a:r>
            <a:pPr indent="0" marL="0">
              <a:buNone/>
            </a:pPr>
            <a:r>
              <a:rPr lang="en-US" sz="1800" b="1" dirty="0">
                <a:solidFill>
                  <a:srgbClr val="FFFFFF"/>
                </a:solidFill>
                <a:latin typeface="Calibri" pitchFamily="34" charset="0"/>
                <a:ea typeface="Calibri" pitchFamily="34" charset="-122"/>
                <a:cs typeface="Calibri" pitchFamily="34" charset="-120"/>
              </a:rPr>
              <a:t>marks maximum</a:t>
            </a:r>
            <a:endParaRPr lang="en-US" sz="5400" dirty="0"/>
          </a:p>
        </p:txBody>
      </p:sp>
      <p:sp>
        <p:nvSpPr>
          <p:cNvPr id="18" name="Text 16"/>
          <p:cNvSpPr txBox="1"/>
          <p:nvPr/>
        </p:nvSpPr>
        <p:spPr>
          <a:xfrm>
            <a:off x="6446520" y="4937760"/>
            <a:ext cx="4937760" cy="1097280"/>
          </a:xfrm>
          <a:prstGeom prst="rect">
            <a:avLst/>
          </a:prstGeom>
          <a:noFill/>
          <a:ln/>
        </p:spPr>
        <p:txBody>
          <a:bodyPr wrap="square" lIns="0" tIns="0" rIns="0" bIns="0" rtlCol="0" anchor="t"/>
          <a:lstStyle/>
          <a:p>
            <a:pPr indent="0" marL="0">
              <a:buNone/>
            </a:pPr>
            <a:r>
              <a:rPr lang="en-US" sz="1500" dirty="0">
                <a:solidFill>
                  <a:srgbClr val="D8D5CF"/>
                </a:solidFill>
                <a:latin typeface="Calibri" pitchFamily="34" charset="0"/>
                <a:ea typeface="Calibri" pitchFamily="34" charset="-122"/>
                <a:cs typeface="Calibri" pitchFamily="34" charset="-120"/>
              </a:rPr>
              <a:t>if you list set ideas without explaining their effect on the audience. CIDER stops that happening.</a:t>
            </a:r>
            <a:endParaRPr lang="en-US" sz="15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Hinge Question</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Question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2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set answer would be capped at 5 marks?</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bench, artificial grass, a rostrum and an ice cream."</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empty space around Leah would make the audience feel how exposed she is."</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"Phil taking up the whole bench would show the audience there is no room for Leah."</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bare floor around the grass would make the field feel like an island in the dark."</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PART 3 — SKILLS TOOLKIT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The CIDER Method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The CIDER Method</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3D3D3D"/>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8" name="Shape 6"/>
          <p:cNvSpPr/>
          <p:nvPr/>
        </p:nvSpPr>
        <p:spPr>
          <a:xfrm>
            <a:off x="548640" y="1645920"/>
            <a:ext cx="2066544" cy="3108960"/>
          </a:xfrm>
          <a:prstGeom prst="roundRect">
            <a:avLst>
              <a:gd name="adj" fmla="val 3540"/>
            </a:avLst>
          </a:prstGeom>
          <a:solidFill>
            <a:srgbClr val="3D3D3D"/>
          </a:solidFill>
          <a:ln w="19050">
            <a:solidFill>
              <a:srgbClr val="C9A24B"/>
            </a:solidFill>
            <a:prstDash val="solid"/>
          </a:ln>
        </p:spPr>
      </p:sp>
      <p:sp>
        <p:nvSpPr>
          <p:cNvPr id="9" name="Shape 7"/>
          <p:cNvSpPr/>
          <p:nvPr/>
        </p:nvSpPr>
        <p:spPr>
          <a:xfrm>
            <a:off x="1216152" y="1828800"/>
            <a:ext cx="731520" cy="731520"/>
          </a:xfrm>
          <a:prstGeom prst="ellipse">
            <a:avLst/>
          </a:prstGeom>
          <a:solidFill>
            <a:srgbClr val="C9A24B"/>
          </a:solidFill>
          <a:ln w="12700">
            <a:solidFill>
              <a:srgbClr val="C9A24B"/>
            </a:solidFill>
            <a:prstDash val="solid"/>
          </a:ln>
        </p:spPr>
      </p:sp>
      <p:sp>
        <p:nvSpPr>
          <p:cNvPr id="10" name="Text 8"/>
          <p:cNvSpPr txBox="1"/>
          <p:nvPr/>
        </p:nvSpPr>
        <p:spPr>
          <a:xfrm>
            <a:off x="1216152"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C</a:t>
            </a:r>
            <a:endParaRPr lang="en-US" sz="2400" dirty="0"/>
          </a:p>
        </p:txBody>
      </p:sp>
      <p:sp>
        <p:nvSpPr>
          <p:cNvPr id="11" name="Text 9"/>
          <p:cNvSpPr txBox="1"/>
          <p:nvPr/>
        </p:nvSpPr>
        <p:spPr>
          <a:xfrm>
            <a:off x="640080"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CONTEXT</a:t>
            </a:r>
            <a:endParaRPr lang="en-US" sz="1400" dirty="0"/>
          </a:p>
        </p:txBody>
      </p:sp>
      <p:sp>
        <p:nvSpPr>
          <p:cNvPr id="12" name="Text 10"/>
          <p:cNvSpPr txBox="1"/>
          <p:nvPr/>
        </p:nvSpPr>
        <p:spPr>
          <a:xfrm>
            <a:off x="731520"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Your set vision, linked to themes and Simon Daw's original bare stage.</a:t>
            </a:r>
            <a:endParaRPr lang="en-US" sz="1350" dirty="0"/>
          </a:p>
        </p:txBody>
      </p:sp>
      <p:sp>
        <p:nvSpPr>
          <p:cNvPr id="13" name="Shape 11"/>
          <p:cNvSpPr/>
          <p:nvPr/>
        </p:nvSpPr>
        <p:spPr>
          <a:xfrm>
            <a:off x="2798064" y="1645920"/>
            <a:ext cx="2066544" cy="3108960"/>
          </a:xfrm>
          <a:prstGeom prst="roundRect">
            <a:avLst>
              <a:gd name="adj" fmla="val 3540"/>
            </a:avLst>
          </a:prstGeom>
          <a:solidFill>
            <a:srgbClr val="3D3D3D"/>
          </a:solidFill>
          <a:ln w="19050">
            <a:solidFill>
              <a:srgbClr val="990011"/>
            </a:solidFill>
            <a:prstDash val="solid"/>
          </a:ln>
        </p:spPr>
      </p:sp>
      <p:sp>
        <p:nvSpPr>
          <p:cNvPr id="14" name="Shape 12"/>
          <p:cNvSpPr/>
          <p:nvPr/>
        </p:nvSpPr>
        <p:spPr>
          <a:xfrm>
            <a:off x="3465576" y="1828800"/>
            <a:ext cx="731520" cy="731520"/>
          </a:xfrm>
          <a:prstGeom prst="ellipse">
            <a:avLst/>
          </a:prstGeom>
          <a:solidFill>
            <a:srgbClr val="990011"/>
          </a:solidFill>
          <a:ln w="12700">
            <a:solidFill>
              <a:srgbClr val="990011"/>
            </a:solidFill>
            <a:prstDash val="solid"/>
          </a:ln>
        </p:spPr>
      </p:sp>
      <p:sp>
        <p:nvSpPr>
          <p:cNvPr id="15" name="Text 13"/>
          <p:cNvSpPr txBox="1"/>
          <p:nvPr/>
        </p:nvSpPr>
        <p:spPr>
          <a:xfrm>
            <a:off x="3465576"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I</a:t>
            </a:r>
            <a:endParaRPr lang="en-US" sz="2400" dirty="0"/>
          </a:p>
        </p:txBody>
      </p:sp>
      <p:sp>
        <p:nvSpPr>
          <p:cNvPr id="16" name="Text 14"/>
          <p:cNvSpPr txBox="1"/>
          <p:nvPr/>
        </p:nvSpPr>
        <p:spPr>
          <a:xfrm>
            <a:off x="2889504"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IDENTIFY</a:t>
            </a:r>
            <a:endParaRPr lang="en-US" sz="1400" dirty="0"/>
          </a:p>
        </p:txBody>
      </p:sp>
      <p:sp>
        <p:nvSpPr>
          <p:cNvPr id="17" name="Text 15"/>
          <p:cNvSpPr txBox="1"/>
          <p:nvPr/>
        </p:nvSpPr>
        <p:spPr>
          <a:xfrm>
            <a:off x="2980944"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The set style, surface, furniture and props.</a:t>
            </a:r>
            <a:endParaRPr lang="en-US" sz="1350" dirty="0"/>
          </a:p>
        </p:txBody>
      </p:sp>
      <p:sp>
        <p:nvSpPr>
          <p:cNvPr id="18" name="Shape 16"/>
          <p:cNvSpPr/>
          <p:nvPr/>
        </p:nvSpPr>
        <p:spPr>
          <a:xfrm>
            <a:off x="5047488" y="1645920"/>
            <a:ext cx="2066544" cy="3108960"/>
          </a:xfrm>
          <a:prstGeom prst="roundRect">
            <a:avLst>
              <a:gd name="adj" fmla="val 3540"/>
            </a:avLst>
          </a:prstGeom>
          <a:solidFill>
            <a:srgbClr val="3D3D3D"/>
          </a:solidFill>
          <a:ln w="19050">
            <a:solidFill>
              <a:srgbClr val="1F5C4E"/>
            </a:solidFill>
            <a:prstDash val="solid"/>
          </a:ln>
        </p:spPr>
      </p:sp>
      <p:sp>
        <p:nvSpPr>
          <p:cNvPr id="19" name="Shape 17"/>
          <p:cNvSpPr/>
          <p:nvPr/>
        </p:nvSpPr>
        <p:spPr>
          <a:xfrm>
            <a:off x="5715000" y="1828800"/>
            <a:ext cx="731520" cy="731520"/>
          </a:xfrm>
          <a:prstGeom prst="ellipse">
            <a:avLst/>
          </a:prstGeom>
          <a:solidFill>
            <a:srgbClr val="1F5C4E"/>
          </a:solidFill>
          <a:ln w="12700">
            <a:solidFill>
              <a:srgbClr val="1F5C4E"/>
            </a:solidFill>
            <a:prstDash val="solid"/>
          </a:ln>
        </p:spPr>
      </p:sp>
      <p:sp>
        <p:nvSpPr>
          <p:cNvPr id="20" name="Text 18"/>
          <p:cNvSpPr txBox="1"/>
          <p:nvPr/>
        </p:nvSpPr>
        <p:spPr>
          <a:xfrm>
            <a:off x="5715000"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D</a:t>
            </a:r>
            <a:endParaRPr lang="en-US" sz="2400" dirty="0"/>
          </a:p>
        </p:txBody>
      </p:sp>
      <p:sp>
        <p:nvSpPr>
          <p:cNvPr id="21" name="Text 19"/>
          <p:cNvSpPr txBox="1"/>
          <p:nvPr/>
        </p:nvSpPr>
        <p:spPr>
          <a:xfrm>
            <a:off x="5138928"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DISCUSSION</a:t>
            </a:r>
            <a:endParaRPr lang="en-US" sz="1400" dirty="0"/>
          </a:p>
        </p:txBody>
      </p:sp>
      <p:sp>
        <p:nvSpPr>
          <p:cNvPr id="22" name="Text 20"/>
          <p:cNvSpPr txBox="1"/>
          <p:nvPr/>
        </p:nvSpPr>
        <p:spPr>
          <a:xfrm>
            <a:off x="5230368"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Exactly where and how big: positions, metres, cm, materials, change times.</a:t>
            </a:r>
            <a:endParaRPr lang="en-US" sz="1350" dirty="0"/>
          </a:p>
        </p:txBody>
      </p:sp>
      <p:sp>
        <p:nvSpPr>
          <p:cNvPr id="23" name="Shape 21"/>
          <p:cNvSpPr/>
          <p:nvPr/>
        </p:nvSpPr>
        <p:spPr>
          <a:xfrm>
            <a:off x="7296912" y="1645920"/>
            <a:ext cx="2066544" cy="3108960"/>
          </a:xfrm>
          <a:prstGeom prst="roundRect">
            <a:avLst>
              <a:gd name="adj" fmla="val 3540"/>
            </a:avLst>
          </a:prstGeom>
          <a:solidFill>
            <a:srgbClr val="3D3D3D"/>
          </a:solidFill>
          <a:ln w="19050">
            <a:solidFill>
              <a:srgbClr val="2C4A6E"/>
            </a:solidFill>
            <a:prstDash val="solid"/>
          </a:ln>
        </p:spPr>
      </p:sp>
      <p:sp>
        <p:nvSpPr>
          <p:cNvPr id="24" name="Shape 22"/>
          <p:cNvSpPr/>
          <p:nvPr/>
        </p:nvSpPr>
        <p:spPr>
          <a:xfrm>
            <a:off x="7964424" y="1828800"/>
            <a:ext cx="731520" cy="731520"/>
          </a:xfrm>
          <a:prstGeom prst="ellipse">
            <a:avLst/>
          </a:prstGeom>
          <a:solidFill>
            <a:srgbClr val="2C4A6E"/>
          </a:solidFill>
          <a:ln w="12700">
            <a:solidFill>
              <a:srgbClr val="2C4A6E"/>
            </a:solidFill>
            <a:prstDash val="solid"/>
          </a:ln>
        </p:spPr>
      </p:sp>
      <p:sp>
        <p:nvSpPr>
          <p:cNvPr id="25" name="Text 23"/>
          <p:cNvSpPr txBox="1"/>
          <p:nvPr/>
        </p:nvSpPr>
        <p:spPr>
          <a:xfrm>
            <a:off x="7964424"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E</a:t>
            </a:r>
            <a:endParaRPr lang="en-US" sz="2400" dirty="0"/>
          </a:p>
        </p:txBody>
      </p:sp>
      <p:sp>
        <p:nvSpPr>
          <p:cNvPr id="26" name="Text 24"/>
          <p:cNvSpPr txBox="1"/>
          <p:nvPr/>
        </p:nvSpPr>
        <p:spPr>
          <a:xfrm>
            <a:off x="7388352"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EVALUATE</a:t>
            </a:r>
            <a:endParaRPr lang="en-US" sz="1400" dirty="0"/>
          </a:p>
        </p:txBody>
      </p:sp>
      <p:sp>
        <p:nvSpPr>
          <p:cNvPr id="27" name="Text 25"/>
          <p:cNvSpPr txBox="1"/>
          <p:nvPr/>
        </p:nvSpPr>
        <p:spPr>
          <a:xfrm>
            <a:off x="7479792"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Why it works and why it is achievable for a school production.</a:t>
            </a:r>
            <a:endParaRPr lang="en-US" sz="1350" dirty="0"/>
          </a:p>
        </p:txBody>
      </p:sp>
      <p:sp>
        <p:nvSpPr>
          <p:cNvPr id="28" name="Shape 26"/>
          <p:cNvSpPr/>
          <p:nvPr/>
        </p:nvSpPr>
        <p:spPr>
          <a:xfrm>
            <a:off x="9546336" y="1645920"/>
            <a:ext cx="2066544" cy="3108960"/>
          </a:xfrm>
          <a:prstGeom prst="roundRect">
            <a:avLst>
              <a:gd name="adj" fmla="val 3540"/>
            </a:avLst>
          </a:prstGeom>
          <a:solidFill>
            <a:srgbClr val="3D3D3D"/>
          </a:solidFill>
          <a:ln w="19050">
            <a:solidFill>
              <a:srgbClr val="6B3F69"/>
            </a:solidFill>
            <a:prstDash val="solid"/>
          </a:ln>
        </p:spPr>
      </p:sp>
      <p:sp>
        <p:nvSpPr>
          <p:cNvPr id="29" name="Shape 27"/>
          <p:cNvSpPr/>
          <p:nvPr/>
        </p:nvSpPr>
        <p:spPr>
          <a:xfrm>
            <a:off x="10213848" y="1828800"/>
            <a:ext cx="731520" cy="731520"/>
          </a:xfrm>
          <a:prstGeom prst="ellipse">
            <a:avLst/>
          </a:prstGeom>
          <a:solidFill>
            <a:srgbClr val="6B3F69"/>
          </a:solidFill>
          <a:ln w="12700">
            <a:solidFill>
              <a:srgbClr val="6B3F69"/>
            </a:solidFill>
            <a:prstDash val="solid"/>
          </a:ln>
        </p:spPr>
      </p:sp>
      <p:sp>
        <p:nvSpPr>
          <p:cNvPr id="30" name="Text 28"/>
          <p:cNvSpPr txBox="1"/>
          <p:nvPr/>
        </p:nvSpPr>
        <p:spPr>
          <a:xfrm>
            <a:off x="10213848" y="1828800"/>
            <a:ext cx="731520" cy="731520"/>
          </a:xfrm>
          <a:prstGeom prst="rect">
            <a:avLst/>
          </a:prstGeom>
          <a:noFill/>
          <a:ln/>
        </p:spPr>
        <p:txBody>
          <a:bodyPr wrap="square" lIns="0" tIns="0" rIns="0" bIns="0" rtlCol="0" anchor="ctr"/>
          <a:lstStyle/>
          <a:p>
            <a:pPr algn="ctr" indent="0" marL="0">
              <a:buNone/>
            </a:pPr>
            <a:r>
              <a:rPr lang="en-US" sz="2400" b="1" dirty="0">
                <a:solidFill>
                  <a:srgbClr val="FFFFFF"/>
                </a:solidFill>
                <a:latin typeface="Cambria" pitchFamily="34" charset="0"/>
                <a:ea typeface="Cambria" pitchFamily="34" charset="-122"/>
                <a:cs typeface="Cambria" pitchFamily="34" charset="-120"/>
              </a:rPr>
              <a:t>R</a:t>
            </a:r>
            <a:endParaRPr lang="en-US" sz="2400" dirty="0"/>
          </a:p>
        </p:txBody>
      </p:sp>
      <p:sp>
        <p:nvSpPr>
          <p:cNvPr id="31" name="Text 29"/>
          <p:cNvSpPr txBox="1"/>
          <p:nvPr/>
        </p:nvSpPr>
        <p:spPr>
          <a:xfrm>
            <a:off x="9637776" y="2697480"/>
            <a:ext cx="1883664" cy="365760"/>
          </a:xfrm>
          <a:prstGeom prst="rect">
            <a:avLst/>
          </a:prstGeom>
          <a:noFill/>
          <a:ln/>
        </p:spPr>
        <p:txBody>
          <a:bodyPr wrap="square" lIns="0" tIns="0" rIns="0" bIns="0" rtlCol="0" anchor="t"/>
          <a:lstStyle/>
          <a:p>
            <a:pPr algn="ctr" indent="0" marL="0">
              <a:buNone/>
            </a:pPr>
            <a:r>
              <a:rPr lang="en-US" sz="1400" b="1" dirty="0">
                <a:solidFill>
                  <a:srgbClr val="C9A24B"/>
                </a:solidFill>
                <a:latin typeface="Calibri" pitchFamily="34" charset="0"/>
                <a:ea typeface="Calibri" pitchFamily="34" charset="-122"/>
                <a:cs typeface="Calibri" pitchFamily="34" charset="-120"/>
              </a:rPr>
              <a:t>RELATE</a:t>
            </a:r>
            <a:endParaRPr lang="en-US" sz="1400" dirty="0"/>
          </a:p>
        </p:txBody>
      </p:sp>
      <p:sp>
        <p:nvSpPr>
          <p:cNvPr id="32" name="Text 30"/>
          <p:cNvSpPr txBox="1"/>
          <p:nvPr/>
        </p:nvSpPr>
        <p:spPr>
          <a:xfrm>
            <a:off x="9729216" y="3154680"/>
            <a:ext cx="1700784" cy="1554480"/>
          </a:xfrm>
          <a:prstGeom prst="rect">
            <a:avLst/>
          </a:prstGeom>
          <a:noFill/>
          <a:ln/>
        </p:spPr>
        <p:txBody>
          <a:bodyPr wrap="square" lIns="0" tIns="0" rIns="0" bIns="0" rtlCol="0" anchor="t"/>
          <a:lstStyle/>
          <a:p>
            <a:pPr algn="ctr" indent="0" marL="0">
              <a:buNone/>
            </a:pPr>
            <a:r>
              <a:rPr lang="en-US" sz="1350" dirty="0">
                <a:solidFill>
                  <a:srgbClr val="D8D5CF"/>
                </a:solidFill>
                <a:latin typeface="Calibri" pitchFamily="34" charset="0"/>
                <a:ea typeface="Calibri" pitchFamily="34" charset="-122"/>
                <a:cs typeface="Calibri" pitchFamily="34" charset="-120"/>
              </a:rPr>
              <a:t>How the set makes the audience think or feel.</a:t>
            </a:r>
            <a:endParaRPr lang="en-US" sz="1350" dirty="0"/>
          </a:p>
        </p:txBody>
      </p:sp>
      <p:sp>
        <p:nvSpPr>
          <p:cNvPr id="33" name="Shape 31"/>
          <p:cNvSpPr/>
          <p:nvPr/>
        </p:nvSpPr>
        <p:spPr>
          <a:xfrm>
            <a:off x="548640" y="5029200"/>
            <a:ext cx="3474720" cy="1188720"/>
          </a:xfrm>
          <a:prstGeom prst="roundRect">
            <a:avLst>
              <a:gd name="adj" fmla="val 6154"/>
            </a:avLst>
          </a:prstGeom>
          <a:solidFill>
            <a:srgbClr val="F4F3F1"/>
          </a:solidFill>
          <a:ln w="9525">
            <a:solidFill>
              <a:srgbClr val="F4F3F1"/>
            </a:solidFill>
            <a:prstDash val="solid"/>
          </a:ln>
        </p:spPr>
      </p:sp>
      <p:sp>
        <p:nvSpPr>
          <p:cNvPr id="34" name="Text 32"/>
          <p:cNvSpPr txBox="1"/>
          <p:nvPr/>
        </p:nvSpPr>
        <p:spPr>
          <a:xfrm>
            <a:off x="82296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I DO — my model</a:t>
            </a:r>
            <a:endParaRPr lang="en-US" sz="1300" dirty="0"/>
          </a:p>
        </p:txBody>
      </p:sp>
      <p:sp>
        <p:nvSpPr>
          <p:cNvPr id="35" name="Text 33"/>
          <p:cNvSpPr txBox="1"/>
          <p:nvPr/>
        </p:nvSpPr>
        <p:spPr>
          <a:xfrm>
            <a:off x="82296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Set · the field: Phil and Leah</a:t>
            </a:r>
            <a:endParaRPr lang="en-US" sz="1700" dirty="0"/>
          </a:p>
        </p:txBody>
      </p:sp>
      <p:sp>
        <p:nvSpPr>
          <p:cNvPr id="36" name="Shape 34"/>
          <p:cNvSpPr/>
          <p:nvPr/>
        </p:nvSpPr>
        <p:spPr>
          <a:xfrm>
            <a:off x="4297680" y="5029200"/>
            <a:ext cx="3474720" cy="1188720"/>
          </a:xfrm>
          <a:prstGeom prst="roundRect">
            <a:avLst>
              <a:gd name="adj" fmla="val 6154"/>
            </a:avLst>
          </a:prstGeom>
          <a:solidFill>
            <a:srgbClr val="F4F3F1"/>
          </a:solidFill>
          <a:ln w="9525">
            <a:solidFill>
              <a:srgbClr val="F4F3F1"/>
            </a:solidFill>
            <a:prstDash val="solid"/>
          </a:ln>
        </p:spPr>
      </p:sp>
      <p:sp>
        <p:nvSpPr>
          <p:cNvPr id="37" name="Text 35"/>
          <p:cNvSpPr txBox="1"/>
          <p:nvPr/>
        </p:nvSpPr>
        <p:spPr>
          <a:xfrm>
            <a:off x="457200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WE DO — our model</a:t>
            </a:r>
            <a:endParaRPr lang="en-US" sz="1300" dirty="0"/>
          </a:p>
        </p:txBody>
      </p:sp>
      <p:sp>
        <p:nvSpPr>
          <p:cNvPr id="38" name="Text 36"/>
          <p:cNvSpPr txBox="1"/>
          <p:nvPr/>
        </p:nvSpPr>
        <p:spPr>
          <a:xfrm>
            <a:off x="457200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Set · the change to the field</a:t>
            </a:r>
            <a:endParaRPr lang="en-US" sz="1700" dirty="0"/>
          </a:p>
        </p:txBody>
      </p:sp>
      <p:sp>
        <p:nvSpPr>
          <p:cNvPr id="39" name="Shape 37"/>
          <p:cNvSpPr/>
          <p:nvPr/>
        </p:nvSpPr>
        <p:spPr>
          <a:xfrm>
            <a:off x="8046720" y="5029200"/>
            <a:ext cx="3474720" cy="1188720"/>
          </a:xfrm>
          <a:prstGeom prst="roundRect">
            <a:avLst>
              <a:gd name="adj" fmla="val 6154"/>
            </a:avLst>
          </a:prstGeom>
          <a:solidFill>
            <a:srgbClr val="F4F3F1"/>
          </a:solidFill>
          <a:ln w="9525">
            <a:solidFill>
              <a:srgbClr val="F4F3F1"/>
            </a:solidFill>
            <a:prstDash val="solid"/>
          </a:ln>
        </p:spPr>
      </p:sp>
      <p:sp>
        <p:nvSpPr>
          <p:cNvPr id="40" name="Text 38"/>
          <p:cNvSpPr txBox="1"/>
          <p:nvPr/>
        </p:nvSpPr>
        <p:spPr>
          <a:xfrm>
            <a:off x="8321040" y="5166360"/>
            <a:ext cx="2926080" cy="365760"/>
          </a:xfrm>
          <a:prstGeom prst="rect">
            <a:avLst/>
          </a:prstGeom>
          <a:noFill/>
          <a:ln/>
        </p:spPr>
        <p:txBody>
          <a:bodyPr wrap="square" lIns="0" tIns="0" rIns="0" bIns="0" rtlCol="0" anchor="t"/>
          <a:lstStyle/>
          <a:p>
            <a:pPr indent="0" marL="0">
              <a:buNone/>
            </a:pPr>
            <a:r>
              <a:rPr lang="en-US" sz="1300" b="1" dirty="0">
                <a:solidFill>
                  <a:srgbClr val="990011"/>
                </a:solidFill>
                <a:latin typeface="Calibri" pitchFamily="34" charset="0"/>
                <a:ea typeface="Calibri" pitchFamily="34" charset="-122"/>
                <a:cs typeface="Calibri" pitchFamily="34" charset="-120"/>
              </a:rPr>
              <a:t>YOU DO — your point</a:t>
            </a:r>
            <a:endParaRPr lang="en-US" sz="1300" dirty="0"/>
          </a:p>
        </p:txBody>
      </p:sp>
      <p:sp>
        <p:nvSpPr>
          <p:cNvPr id="41" name="Text 39"/>
          <p:cNvSpPr txBox="1"/>
          <p:nvPr/>
        </p:nvSpPr>
        <p:spPr>
          <a:xfrm>
            <a:off x="8321040" y="5577840"/>
            <a:ext cx="2926080" cy="457200"/>
          </a:xfrm>
          <a:prstGeom prst="rect">
            <a:avLst/>
          </a:prstGeom>
          <a:noFill/>
          <a:ln/>
        </p:spPr>
        <p:txBody>
          <a:bodyPr wrap="square" lIns="0" tIns="0" rIns="0" bIns="0" rtlCol="0" anchor="t"/>
          <a:lstStyle/>
          <a:p>
            <a:pPr indent="0" marL="0">
              <a:buNone/>
            </a:pPr>
            <a:r>
              <a:rPr lang="en-US" sz="1700" b="1" dirty="0">
                <a:solidFill>
                  <a:srgbClr val="222222"/>
                </a:solidFill>
                <a:latin typeface="Cambria" pitchFamily="34" charset="0"/>
                <a:ea typeface="Cambria" pitchFamily="34" charset="-122"/>
                <a:cs typeface="Cambria" pitchFamily="34" charset="-120"/>
              </a:rPr>
              <a:t>Set · your moment from Task 1</a:t>
            </a:r>
            <a:endParaRPr lang="en-US" sz="17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overall set vision</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should the audience feel in this moment?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your set works across the play: fast changes between places.</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Name a theme: fear, isolation, power, guilt.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Link to Simon Daw's bare, tarmac-textured stage.</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SET, THE FIELD: PHIL AND LEAH</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"My set vision is to make the audience feel how exposed and alone Leah is with Phil. Building on the original production's bare, minimal stage, the field is an empty space with just enough set to show where they are, so every silence feels huge."</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the change to the field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Jan asks "What are we going to do?", then we cut to a field. What should that change feel like?</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Which theme links the two scenes? (fear, the group's secret)</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does the original bare stage help us change quickly?</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Fast or slow change? Why?</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C9A24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My set vision is to show ______, linking to the theme of ______ and building on the original's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C9A24B"/>
          </a:solidFill>
          <a:ln w="12700">
            <a:solidFill>
              <a:srgbClr val="C9A24B"/>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C</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CONTEXT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context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CONTEXT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Set · your key moment from Task 1 · write in the Context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"My set vision is to show ______, linking to the theme of ______."</a:t>
            </a:r>
            <a:endParaRPr lang="en-US" sz="1400" dirty="0"/>
          </a:p>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"Building on the original's ______, my set would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Themes: fear · isolation · power · guilt · group pressure</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Original: Simon Daw · bare square stage · black tarmac · drain-cover frame · floating projection screen</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C9A24B"/>
          </a:solidFill>
          <a:ln w="12700">
            <a:solidFill>
              <a:srgbClr val="C9A24B"/>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Use the first starter, then add the link to the original set in your own words.</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No starter. Explain how your set handles the play's fast changes between places.</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vision for the audience</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named theme</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link to the original set</a:t>
            </a:r>
            <a:endParaRPr lang="en-US" sz="13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CONTEXT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CONTEXT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is the strongest set CONTEXT sentence?</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am going to use set in this scene."</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"DNA has a scene in a field."</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"My set will make Leah feel exposed, using an almost empty field that builds on the original's bare stage."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"Set is very important in drama."</a:t>
            </a:r>
            <a:endParaRPr lang="en-US" sz="16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specific set choice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set style: minimalist, naturalistic, symbolic.</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floor or surface.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The furniture and props.</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Only terms that do a job.</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SET, THE FIELD: PHIL AND LEAH</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"For Leah and Phil in the field, I would use a minimalist set: a square of worn artificial grass laid over the bare floor, one weathered wooden bench, and Phil's ice cream as a personal prop."</a:t>
            </a:r>
            <a:endParaRPr lang="en-US" sz="18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the change to the field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has to change to get us from Jan and Mark to the field?</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is the least set we need?</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Who brings it 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990011"/>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I would use a ______ set: ______ (surface), ______ (furniture), brought on by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990011"/>
          </a:solidFill>
          <a:ln w="12700">
            <a:solidFill>
              <a:srgbClr val="990011"/>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I</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IDENTIFY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identify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IDENTIFY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Set · your key moment from Task 1 · write in the Identify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"I would use a ______ (style) set with ______ (surface / furniture / prop), to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Style: minimalist · naturalistic · abstract · composite · fluid</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Elements: floor surface · rostrum · flats · projection · colour · texture</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Props: stage furniture · personal prop · set dressing · symbolic prop</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990011"/>
          </a:solidFill>
          <a:ln w="12700">
            <a:solidFill>
              <a:srgbClr val="990011"/>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Name the style, the surface or furniture, and one prop.</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Add set dressing or a symbolic prop and justify every item.</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Names the set style</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Surface, furniture or props</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Every term used correctly</a:t>
            </a:r>
            <a:endParaRPr lang="en-US" sz="13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IDENTIFY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IDENTIFY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IDENTIFY sentence uses set vocabulary correctly?</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flats to project a video."</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some furniture."</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naturalistic set that looks nothing like a real place."</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minimalist set: a square of artificial grass and one wooden bench."</a:t>
            </a:r>
            <a:endParaRPr lang="en-US" sz="16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MAKE IT PRECISE</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Level 3 Describes the Idea. Level 4 Quantifies It.</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precision</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3 MIN</a:t>
            </a:r>
            <a:endParaRPr lang="en-US" sz="1400" dirty="0"/>
          </a:p>
        </p:txBody>
      </p:sp>
      <p:sp>
        <p:nvSpPr>
          <p:cNvPr id="10" name="Shape 8"/>
          <p:cNvSpPr/>
          <p:nvPr/>
        </p:nvSpPr>
        <p:spPr>
          <a:xfrm>
            <a:off x="548640" y="1600200"/>
            <a:ext cx="2606040" cy="1874520"/>
          </a:xfrm>
          <a:prstGeom prst="roundRect">
            <a:avLst>
              <a:gd name="adj" fmla="val 3902"/>
            </a:avLst>
          </a:prstGeom>
          <a:solidFill>
            <a:srgbClr val="2B2B2B"/>
          </a:solidFill>
          <a:ln w="9525">
            <a:solidFill>
              <a:srgbClr val="2B2B2B"/>
            </a:solidFill>
            <a:prstDash val="solid"/>
          </a:ln>
        </p:spPr>
      </p:sp>
      <p:sp>
        <p:nvSpPr>
          <p:cNvPr id="11" name="Text 9"/>
          <p:cNvSpPr txBox="1"/>
          <p:nvPr/>
        </p:nvSpPr>
        <p:spPr>
          <a:xfrm>
            <a:off x="77724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POSITION</a:t>
            </a:r>
            <a:endParaRPr lang="en-US" sz="1400" dirty="0"/>
          </a:p>
        </p:txBody>
      </p:sp>
      <p:sp>
        <p:nvSpPr>
          <p:cNvPr id="12" name="Text 10"/>
          <p:cNvSpPr txBox="1"/>
          <p:nvPr/>
        </p:nvSpPr>
        <p:spPr>
          <a:xfrm>
            <a:off x="77724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Where exactly?</a:t>
            </a:r>
            <a:endParaRPr lang="en-US" sz="1700" dirty="0"/>
          </a:p>
        </p:txBody>
      </p:sp>
      <p:sp>
        <p:nvSpPr>
          <p:cNvPr id="13" name="Text 11"/>
          <p:cNvSpPr txBox="1"/>
          <p:nvPr/>
        </p:nvSpPr>
        <p:spPr>
          <a:xfrm>
            <a:off x="77724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"upstage centre" · "slightly off-centre, stage left"</a:t>
            </a:r>
            <a:endParaRPr lang="en-US" sz="1350" dirty="0"/>
          </a:p>
        </p:txBody>
      </p:sp>
      <p:sp>
        <p:nvSpPr>
          <p:cNvPr id="14" name="Shape 12"/>
          <p:cNvSpPr/>
          <p:nvPr/>
        </p:nvSpPr>
        <p:spPr>
          <a:xfrm>
            <a:off x="3360420" y="1600200"/>
            <a:ext cx="2606040" cy="1874520"/>
          </a:xfrm>
          <a:prstGeom prst="roundRect">
            <a:avLst>
              <a:gd name="adj" fmla="val 3902"/>
            </a:avLst>
          </a:prstGeom>
          <a:solidFill>
            <a:srgbClr val="2B2B2B"/>
          </a:solidFill>
          <a:ln w="9525">
            <a:solidFill>
              <a:srgbClr val="2B2B2B"/>
            </a:solidFill>
            <a:prstDash val="solid"/>
          </a:ln>
        </p:spPr>
      </p:sp>
      <p:sp>
        <p:nvSpPr>
          <p:cNvPr id="15" name="Text 13"/>
          <p:cNvSpPr txBox="1"/>
          <p:nvPr/>
        </p:nvSpPr>
        <p:spPr>
          <a:xfrm>
            <a:off x="358902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SIZE</a:t>
            </a:r>
            <a:endParaRPr lang="en-US" sz="1400" dirty="0"/>
          </a:p>
        </p:txBody>
      </p:sp>
      <p:sp>
        <p:nvSpPr>
          <p:cNvPr id="16" name="Text 14"/>
          <p:cNvSpPr txBox="1"/>
          <p:nvPr/>
        </p:nvSpPr>
        <p:spPr>
          <a:xfrm>
            <a:off x="358902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How big or high?</a:t>
            </a:r>
            <a:endParaRPr lang="en-US" sz="1700" dirty="0"/>
          </a:p>
        </p:txBody>
      </p:sp>
      <p:sp>
        <p:nvSpPr>
          <p:cNvPr id="17" name="Text 15"/>
          <p:cNvSpPr txBox="1"/>
          <p:nvPr/>
        </p:nvSpPr>
        <p:spPr>
          <a:xfrm>
            <a:off x="358902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"a 4-metre square" · "a bench 45cm high, 90cm wide"</a:t>
            </a:r>
            <a:endParaRPr lang="en-US" sz="1350" dirty="0"/>
          </a:p>
        </p:txBody>
      </p:sp>
      <p:sp>
        <p:nvSpPr>
          <p:cNvPr id="18" name="Shape 16"/>
          <p:cNvSpPr/>
          <p:nvPr/>
        </p:nvSpPr>
        <p:spPr>
          <a:xfrm>
            <a:off x="6172200" y="1600200"/>
            <a:ext cx="2606040" cy="1874520"/>
          </a:xfrm>
          <a:prstGeom prst="roundRect">
            <a:avLst>
              <a:gd name="adj" fmla="val 3902"/>
            </a:avLst>
          </a:prstGeom>
          <a:solidFill>
            <a:srgbClr val="2B2B2B"/>
          </a:solidFill>
          <a:ln w="9525">
            <a:solidFill>
              <a:srgbClr val="2B2B2B"/>
            </a:solidFill>
            <a:prstDash val="solid"/>
          </a:ln>
        </p:spPr>
      </p:sp>
      <p:sp>
        <p:nvSpPr>
          <p:cNvPr id="19" name="Text 17"/>
          <p:cNvSpPr txBox="1"/>
          <p:nvPr/>
        </p:nvSpPr>
        <p:spPr>
          <a:xfrm>
            <a:off x="640080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MATERIAL</a:t>
            </a:r>
            <a:endParaRPr lang="en-US" sz="1400" dirty="0"/>
          </a:p>
        </p:txBody>
      </p:sp>
      <p:sp>
        <p:nvSpPr>
          <p:cNvPr id="20" name="Text 18"/>
          <p:cNvSpPr txBox="1"/>
          <p:nvPr/>
        </p:nvSpPr>
        <p:spPr>
          <a:xfrm>
            <a:off x="640080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What is it made of?</a:t>
            </a:r>
            <a:endParaRPr lang="en-US" sz="1700" dirty="0"/>
          </a:p>
        </p:txBody>
      </p:sp>
      <p:sp>
        <p:nvSpPr>
          <p:cNvPr id="21" name="Text 19"/>
          <p:cNvSpPr txBox="1"/>
          <p:nvPr/>
        </p:nvSpPr>
        <p:spPr>
          <a:xfrm>
            <a:off x="640080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"worn artificial grass" · "weathered, faded green wood"</a:t>
            </a:r>
            <a:endParaRPr lang="en-US" sz="1350" dirty="0"/>
          </a:p>
        </p:txBody>
      </p:sp>
      <p:sp>
        <p:nvSpPr>
          <p:cNvPr id="22" name="Shape 20"/>
          <p:cNvSpPr/>
          <p:nvPr/>
        </p:nvSpPr>
        <p:spPr>
          <a:xfrm>
            <a:off x="8983980" y="1600200"/>
            <a:ext cx="2606040" cy="1874520"/>
          </a:xfrm>
          <a:prstGeom prst="roundRect">
            <a:avLst>
              <a:gd name="adj" fmla="val 3902"/>
            </a:avLst>
          </a:prstGeom>
          <a:solidFill>
            <a:srgbClr val="2B2B2B"/>
          </a:solidFill>
          <a:ln w="9525">
            <a:solidFill>
              <a:srgbClr val="2B2B2B"/>
            </a:solidFill>
            <a:prstDash val="solid"/>
          </a:ln>
        </p:spPr>
      </p:sp>
      <p:sp>
        <p:nvSpPr>
          <p:cNvPr id="23" name="Text 21"/>
          <p:cNvSpPr txBox="1"/>
          <p:nvPr/>
        </p:nvSpPr>
        <p:spPr>
          <a:xfrm>
            <a:off x="9212580" y="1737360"/>
            <a:ext cx="2194560" cy="365760"/>
          </a:xfrm>
          <a:prstGeom prst="rect">
            <a:avLst/>
          </a:prstGeom>
          <a:noFill/>
          <a:ln/>
        </p:spPr>
        <p:txBody>
          <a:bodyPr wrap="square" lIns="0" tIns="0" rIns="0" bIns="0" rtlCol="0" anchor="t"/>
          <a:lstStyle/>
          <a:p>
            <a:pPr indent="0" marL="0">
              <a:buNone/>
            </a:pPr>
            <a:r>
              <a:rPr lang="en-US" sz="1400" b="1" spc="100" kern="0" dirty="0">
                <a:solidFill>
                  <a:srgbClr val="C9A24B"/>
                </a:solidFill>
                <a:latin typeface="Calibri" pitchFamily="34" charset="0"/>
                <a:ea typeface="Calibri" pitchFamily="34" charset="-122"/>
                <a:cs typeface="Calibri" pitchFamily="34" charset="-120"/>
              </a:rPr>
              <a:t>CHANGE</a:t>
            </a:r>
            <a:endParaRPr lang="en-US" sz="1400" dirty="0"/>
          </a:p>
        </p:txBody>
      </p:sp>
      <p:sp>
        <p:nvSpPr>
          <p:cNvPr id="24" name="Text 22"/>
          <p:cNvSpPr txBox="1"/>
          <p:nvPr/>
        </p:nvSpPr>
        <p:spPr>
          <a:xfrm>
            <a:off x="9212580" y="2103120"/>
            <a:ext cx="2194560" cy="411480"/>
          </a:xfrm>
          <a:prstGeom prst="rect">
            <a:avLst/>
          </a:prstGeom>
          <a:noFill/>
          <a:ln/>
        </p:spPr>
        <p:txBody>
          <a:bodyPr wrap="square" lIns="0" tIns="0" rIns="0" bIns="0" rtlCol="0" anchor="t"/>
          <a:lstStyle/>
          <a:p>
            <a:pPr indent="0" marL="0">
              <a:buNone/>
            </a:pPr>
            <a:r>
              <a:rPr lang="en-US" sz="1700" b="1" dirty="0">
                <a:solidFill>
                  <a:srgbClr val="FFFFFF"/>
                </a:solidFill>
                <a:latin typeface="Cambria" pitchFamily="34" charset="0"/>
                <a:ea typeface="Cambria" pitchFamily="34" charset="-122"/>
                <a:cs typeface="Cambria" pitchFamily="34" charset="-120"/>
              </a:rPr>
              <a:t>How fast?</a:t>
            </a:r>
            <a:endParaRPr lang="en-US" sz="1700" dirty="0"/>
          </a:p>
        </p:txBody>
      </p:sp>
      <p:sp>
        <p:nvSpPr>
          <p:cNvPr id="25" name="Text 23"/>
          <p:cNvSpPr txBox="1"/>
          <p:nvPr/>
        </p:nvSpPr>
        <p:spPr>
          <a:xfrm>
            <a:off x="9212580" y="2560320"/>
            <a:ext cx="2194560" cy="822960"/>
          </a:xfrm>
          <a:prstGeom prst="rect">
            <a:avLst/>
          </a:prstGeom>
          <a:noFill/>
          <a:ln/>
        </p:spPr>
        <p:txBody>
          <a:bodyPr wrap="square" lIns="0" tIns="0" rIns="0" bIns="0" rtlCol="0" anchor="t"/>
          <a:lstStyle/>
          <a:p>
            <a:pPr indent="0" marL="0">
              <a:buNone/>
            </a:pPr>
            <a:r>
              <a:rPr lang="en-US" sz="1350" i="1" dirty="0">
                <a:solidFill>
                  <a:srgbClr val="D8D5CF"/>
                </a:solidFill>
                <a:latin typeface="Calibri" pitchFamily="34" charset="0"/>
                <a:ea typeface="Calibri" pitchFamily="34" charset="-122"/>
                <a:cs typeface="Calibri" pitchFamily="34" charset="-120"/>
              </a:rPr>
              <a:t>"set by two actors in under 10 seconds"</a:t>
            </a:r>
            <a:endParaRPr lang="en-US" sz="1350" dirty="0"/>
          </a:p>
        </p:txBody>
      </p:sp>
      <p:sp>
        <p:nvSpPr>
          <p:cNvPr id="26" name="Shape 24"/>
          <p:cNvSpPr/>
          <p:nvPr/>
        </p:nvSpPr>
        <p:spPr>
          <a:xfrm>
            <a:off x="548640" y="3657600"/>
            <a:ext cx="5440680" cy="2194560"/>
          </a:xfrm>
          <a:prstGeom prst="roundRect">
            <a:avLst>
              <a:gd name="adj" fmla="val 3333"/>
            </a:avLst>
          </a:prstGeom>
          <a:solidFill>
            <a:srgbClr val="FFFFFF"/>
          </a:solidFill>
          <a:ln w="9525">
            <a:solidFill>
              <a:srgbClr val="FFFFFF"/>
            </a:solidFill>
            <a:prstDash val="solid"/>
          </a:ln>
        </p:spPr>
      </p:sp>
      <p:sp>
        <p:nvSpPr>
          <p:cNvPr id="27" name="Shape 25"/>
          <p:cNvSpPr/>
          <p:nvPr/>
        </p:nvSpPr>
        <p:spPr>
          <a:xfrm>
            <a:off x="6172200" y="3657600"/>
            <a:ext cx="5440680" cy="2194560"/>
          </a:xfrm>
          <a:prstGeom prst="roundRect">
            <a:avLst>
              <a:gd name="adj" fmla="val 3333"/>
            </a:avLst>
          </a:prstGeom>
          <a:solidFill>
            <a:srgbClr val="FFFFFF"/>
          </a:solidFill>
          <a:ln w="19050">
            <a:solidFill>
              <a:srgbClr val="1F5C4E"/>
            </a:solidFill>
            <a:prstDash val="solid"/>
          </a:ln>
        </p:spPr>
      </p:sp>
      <p:sp>
        <p:nvSpPr>
          <p:cNvPr id="28" name="Text 26"/>
          <p:cNvSpPr txBox="1"/>
          <p:nvPr/>
        </p:nvSpPr>
        <p:spPr>
          <a:xfrm>
            <a:off x="822960" y="3794760"/>
            <a:ext cx="4937760" cy="320040"/>
          </a:xfrm>
          <a:prstGeom prst="rect">
            <a:avLst/>
          </a:prstGeom>
          <a:noFill/>
          <a:ln/>
        </p:spPr>
        <p:txBody>
          <a:bodyPr wrap="square" lIns="0" tIns="0" rIns="0" bIns="0" rtlCol="0" anchor="t"/>
          <a:lstStyle/>
          <a:p>
            <a:pPr indent="0" marL="0">
              <a:buNone/>
            </a:pPr>
            <a:r>
              <a:rPr lang="en-US" sz="1300" b="1" spc="100" kern="0" dirty="0">
                <a:solidFill>
                  <a:srgbClr val="5A5A5A"/>
                </a:solidFill>
                <a:latin typeface="Calibri" pitchFamily="34" charset="0"/>
                <a:ea typeface="Calibri" pitchFamily="34" charset="-122"/>
                <a:cs typeface="Calibri" pitchFamily="34" charset="-120"/>
              </a:rPr>
              <a:t>LEVEL 3 — COMPETENT</a:t>
            </a:r>
            <a:endParaRPr lang="en-US" sz="1300" dirty="0"/>
          </a:p>
        </p:txBody>
      </p:sp>
      <p:sp>
        <p:nvSpPr>
          <p:cNvPr id="29" name="Text 27"/>
          <p:cNvSpPr txBox="1"/>
          <p:nvPr/>
        </p:nvSpPr>
        <p:spPr>
          <a:xfrm>
            <a:off x="822960" y="4160520"/>
            <a:ext cx="4937760" cy="914400"/>
          </a:xfrm>
          <a:prstGeom prst="rect">
            <a:avLst/>
          </a:prstGeom>
          <a:noFill/>
          <a:ln/>
        </p:spPr>
        <p:txBody>
          <a:bodyPr wrap="square" lIns="0" tIns="0" rIns="0" bIns="0" rtlCol="0" anchor="t"/>
          <a:lstStyle/>
          <a:p>
            <a:pPr indent="0" marL="0">
              <a:buNone/>
            </a:pPr>
            <a:r>
              <a:rPr lang="en-US" sz="1600" i="1" dirty="0">
                <a:solidFill>
                  <a:srgbClr val="222222"/>
                </a:solidFill>
                <a:latin typeface="Calibri" pitchFamily="34" charset="0"/>
                <a:ea typeface="Calibri" pitchFamily="34" charset="-122"/>
                <a:cs typeface="Calibri" pitchFamily="34" charset="-120"/>
              </a:rPr>
              <a:t>"Phil would sit on a bench and Leah would stand in front of him."</a:t>
            </a:r>
            <a:endParaRPr lang="en-US" sz="1600" dirty="0"/>
          </a:p>
        </p:txBody>
      </p:sp>
      <p:sp>
        <p:nvSpPr>
          <p:cNvPr id="30" name="Text 28"/>
          <p:cNvSpPr txBox="1"/>
          <p:nvPr/>
        </p:nvSpPr>
        <p:spPr>
          <a:xfrm>
            <a:off x="822960" y="5166360"/>
            <a:ext cx="4937760" cy="548640"/>
          </a:xfrm>
          <a:prstGeom prst="rect">
            <a:avLst/>
          </a:prstGeom>
          <a:noFill/>
          <a:ln/>
        </p:spPr>
        <p:txBody>
          <a:bodyPr wrap="square" lIns="0" tIns="0" rIns="0" bIns="0" rtlCol="0" anchor="t"/>
          <a:lstStyle/>
          <a:p>
            <a:pPr indent="0" marL="0">
              <a:buNone/>
            </a:pPr>
            <a:r>
              <a:rPr lang="en-US" sz="1350" dirty="0">
                <a:solidFill>
                  <a:srgbClr val="5A5A5A"/>
                </a:solidFill>
                <a:latin typeface="Calibri" pitchFamily="34" charset="0"/>
                <a:ea typeface="Calibri" pitchFamily="34" charset="-122"/>
                <a:cs typeface="Calibri" pitchFamily="34" charset="-120"/>
              </a:rPr>
              <a:t>Clear, but the detail stops at the idea.</a:t>
            </a:r>
            <a:endParaRPr lang="en-US" sz="1350" dirty="0"/>
          </a:p>
        </p:txBody>
      </p:sp>
      <p:sp>
        <p:nvSpPr>
          <p:cNvPr id="31" name="Text 29"/>
          <p:cNvSpPr txBox="1"/>
          <p:nvPr/>
        </p:nvSpPr>
        <p:spPr>
          <a:xfrm>
            <a:off x="6446520" y="3794760"/>
            <a:ext cx="493776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LEVEL 4 — ASSURED</a:t>
            </a:r>
            <a:endParaRPr lang="en-US" sz="1300" dirty="0"/>
          </a:p>
        </p:txBody>
      </p:sp>
      <p:sp>
        <p:nvSpPr>
          <p:cNvPr id="32" name="Text 30"/>
          <p:cNvSpPr txBox="1"/>
          <p:nvPr/>
        </p:nvSpPr>
        <p:spPr>
          <a:xfrm>
            <a:off x="6446520" y="4160520"/>
            <a:ext cx="4937760" cy="1097280"/>
          </a:xfrm>
          <a:prstGeom prst="rect">
            <a:avLst/>
          </a:prstGeom>
          <a:noFill/>
          <a:ln/>
        </p:spPr>
        <p:txBody>
          <a:bodyPr wrap="square" lIns="0" tIns="0" rIns="0" bIns="0" rtlCol="0" anchor="t"/>
          <a:lstStyle/>
          <a:p>
            <a:pPr indent="0" marL="0">
              <a:buNone/>
            </a:pPr>
            <a:r>
              <a:rPr lang="en-US" sz="1600" i="1" dirty="0">
                <a:solidFill>
                  <a:srgbClr val="222222"/>
                </a:solidFill>
                <a:latin typeface="Calibri" pitchFamily="34" charset="0"/>
                <a:ea typeface="Calibri" pitchFamily="34" charset="-122"/>
                <a:cs typeface="Calibri" pitchFamily="34" charset="-120"/>
              </a:rPr>
              <a:t>"Phil sits in the middle of a 90cm-wide bench on a 4-metre square of worn grass, leaving Leah standing 2 metres in front of him."</a:t>
            </a:r>
            <a:endParaRPr lang="en-US" sz="1600" dirty="0"/>
          </a:p>
        </p:txBody>
      </p:sp>
      <p:sp>
        <p:nvSpPr>
          <p:cNvPr id="33" name="Text 31"/>
          <p:cNvSpPr txBox="1"/>
          <p:nvPr/>
        </p:nvSpPr>
        <p:spPr>
          <a:xfrm>
            <a:off x="6446520" y="5303520"/>
            <a:ext cx="4937760" cy="457200"/>
          </a:xfrm>
          <a:prstGeom prst="rect">
            <a:avLst/>
          </a:prstGeom>
          <a:noFill/>
          <a:ln/>
        </p:spPr>
        <p:txBody>
          <a:bodyPr wrap="square" lIns="0" tIns="0" rIns="0" bIns="0" rtlCol="0" anchor="t"/>
          <a:lstStyle/>
          <a:p>
            <a:pPr indent="0" marL="0">
              <a:buNone/>
            </a:pPr>
            <a:r>
              <a:rPr lang="en-US" sz="1350" b="1" dirty="0">
                <a:solidFill>
                  <a:srgbClr val="1F5C4E"/>
                </a:solidFill>
                <a:latin typeface="Calibri" pitchFamily="34" charset="0"/>
                <a:ea typeface="Calibri" pitchFamily="34" charset="-122"/>
                <a:cs typeface="Calibri" pitchFamily="34" charset="-120"/>
              </a:rPr>
              <a:t>Same idea, every choice quantified.</a:t>
            </a:r>
            <a:endParaRPr lang="en-US" sz="1350" dirty="0"/>
          </a:p>
        </p:txBody>
      </p:sp>
      <p:sp>
        <p:nvSpPr>
          <p:cNvPr id="34" name="Text 32"/>
          <p:cNvSpPr txBox="1"/>
          <p:nvPr/>
        </p:nvSpPr>
        <p:spPr>
          <a:xfrm>
            <a:off x="548640" y="5943600"/>
            <a:ext cx="11064240" cy="411480"/>
          </a:xfrm>
          <a:prstGeom prst="rect">
            <a:avLst/>
          </a:prstGeom>
          <a:noFill/>
          <a:ln/>
        </p:spPr>
        <p:txBody>
          <a:bodyPr wrap="square" lIns="0" tIns="0" rIns="0" bIns="0" rtlCol="0" anchor="t"/>
          <a:lstStyle/>
          <a:p>
            <a:pPr indent="0" marL="0">
              <a:buNone/>
            </a:pPr>
            <a:r>
              <a:rPr lang="en-US" sz="1450" b="1" dirty="0">
                <a:solidFill>
                  <a:srgbClr val="222222"/>
                </a:solidFill>
                <a:latin typeface="Calibri" pitchFamily="34" charset="0"/>
                <a:ea typeface="Calibri" pitchFamily="34" charset="-122"/>
                <a:cs typeface="Calibri" pitchFamily="34" charset="-120"/>
              </a:rPr>
              <a:t>The rule: every number or detail needs a reason. If you could change it without changing the meaning, it is decoration, not evidence.</a:t>
            </a:r>
            <a:endParaRPr lang="en-US" sz="14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Paint a precise picture of the set</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WHEN: the moment in the extract.</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WHERE: the position on stage.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BIG: sizes and heights in metres and cm.</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WHAT IT IS MADE OF: material, colour, texture.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FAST: set changes in seconds.</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SET, THE FIELD: PHIL AND LEAH</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600" i="1" dirty="0">
                <a:solidFill>
                  <a:srgbClr val="F4F3F1"/>
                </a:solidFill>
                <a:latin typeface="Calibri" pitchFamily="34" charset="0"/>
                <a:ea typeface="Calibri" pitchFamily="34" charset="-122"/>
                <a:cs typeface="Calibri" pitchFamily="34" charset="-120"/>
              </a:rPr>
              <a:t>"The worn artificial grass is a 4-metre square, set slightly off-centre towards stage left, with a faded green bench, 90cm wide and 45cm high, at its upstage edge. Phil sits in the middle of the bench, so there is no room for Leah beside him; she is left standing on the open grass, 2 metres in front of him, with nothing to lean on or hide behind."</a:t>
            </a:r>
            <a:endParaRPr lang="en-US" sz="16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the change to the field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3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What is the exact cue? ("What are we going to do?")</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Who moves what, and where does it go?</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long should the change take? (seconds)</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big, and where on stage?</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1F5C4E"/>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1F5C4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As Jan says "What are we going to do?", ______ would ______ in ___ seconds, placing the ______ at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1F5C4E"/>
          </a:solidFill>
          <a:ln w="12700">
            <a:solidFill>
              <a:srgbClr val="1F5C4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D</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1F5C4E"/>
                </a:solidFill>
                <a:latin typeface="Calibri" pitchFamily="34" charset="0"/>
                <a:ea typeface="Calibri" pitchFamily="34" charset="-122"/>
                <a:cs typeface="Calibri" pitchFamily="34" charset="-120"/>
              </a:rPr>
              <a:t>DISCUSSION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discussion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DISCUSSION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4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Set · your key moment from Task 1 · write in the Discussion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"At ______ (moment), the ______ is ___ (size) and placed ______ (position), made of ______, so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Positions: upstage · downstage · stage left · stage right · centre</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Sizes: a 4-metre square · a 90cm bench · a 45cm rostrum</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Materials: worn artificial grass · weathered wood · faded green paint</a:t>
            </a:r>
            <a:endParaRPr lang="en-US" sz="1200" dirty="0"/>
          </a:p>
          <a:p>
            <a:pPr indent="0" marL="0">
              <a:buNone/>
            </a:pPr>
            <a:r>
              <a:rPr lang="en-US" sz="1200" dirty="0">
                <a:solidFill>
                  <a:srgbClr val="5A5A5A"/>
                </a:solidFill>
                <a:latin typeface="Calibri" pitchFamily="34" charset="0"/>
                <a:ea typeface="Calibri" pitchFamily="34" charset="-122"/>
                <a:cs typeface="Calibri" pitchFamily="34" charset="-120"/>
              </a:rPr>
              <a:t>Changes: set by two actors · in under 10 seconds</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1F5C4E"/>
          </a:solidFill>
          <a:ln w="12700">
            <a:solidFill>
              <a:srgbClr val="1F5C4E"/>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A precise moment, one set item placed exactly, and at least TWO quantified details (metres, cm, seconds).</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Quantify every choice and justify each number against the moment.</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precise moment from the extract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Two or more quantified details</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Every number has a reason</a:t>
            </a:r>
            <a:endParaRPr lang="en-US" sz="13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DISCUSSION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DISCUSSION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DISCUSSION sentence would reach Level 4?</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"Phil would sit on a bench and Leah would stand in front of him."</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"Phil sits in the middle of a 90cm-wide bench on a 4-metre grass square, leaving Leah standing 2 metres in front of him."</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set would look lonely."</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bench would be 45cm high because it is a sad scene."</a:t>
            </a:r>
            <a:endParaRPr lang="en-US" sz="16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BRAIN BREAK</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Focus Reset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Focus Reset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RESET  ·  2 MIN</a:t>
            </a:r>
            <a:endParaRPr lang="en-US" sz="1400" dirty="0"/>
          </a:p>
        </p:txBody>
      </p:sp>
      <p:sp>
        <p:nvSpPr>
          <p:cNvPr id="8" name="Shape 6"/>
          <p:cNvSpPr/>
          <p:nvPr/>
        </p:nvSpPr>
        <p:spPr>
          <a:xfrm>
            <a:off x="548640" y="1737360"/>
            <a:ext cx="11064240" cy="1005840"/>
          </a:xfrm>
          <a:prstGeom prst="roundRect">
            <a:avLst>
              <a:gd name="adj" fmla="val 7273"/>
            </a:avLst>
          </a:prstGeom>
          <a:solidFill>
            <a:srgbClr val="3D3D3D"/>
          </a:solidFill>
          <a:ln w="9525">
            <a:solidFill>
              <a:srgbClr val="3D3D3D"/>
            </a:solidFill>
            <a:prstDash val="solid"/>
          </a:ln>
        </p:spPr>
      </p:sp>
      <p:sp>
        <p:nvSpPr>
          <p:cNvPr id="9" name="Shape 7"/>
          <p:cNvSpPr/>
          <p:nvPr/>
        </p:nvSpPr>
        <p:spPr>
          <a:xfrm>
            <a:off x="777240" y="1965960"/>
            <a:ext cx="548640" cy="548640"/>
          </a:xfrm>
          <a:prstGeom prst="ellipse">
            <a:avLst/>
          </a:prstGeom>
          <a:solidFill>
            <a:srgbClr val="C9A24B"/>
          </a:solidFill>
          <a:ln w="12700">
            <a:solidFill>
              <a:srgbClr val="C9A24B"/>
            </a:solidFill>
            <a:prstDash val="solid"/>
          </a:ln>
        </p:spPr>
      </p:sp>
      <p:sp>
        <p:nvSpPr>
          <p:cNvPr id="10" name="Text 8"/>
          <p:cNvSpPr txBox="1"/>
          <p:nvPr/>
        </p:nvSpPr>
        <p:spPr>
          <a:xfrm>
            <a:off x="777240" y="196596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1</a:t>
            </a:r>
            <a:endParaRPr lang="en-US" sz="1800" dirty="0"/>
          </a:p>
        </p:txBody>
      </p:sp>
      <p:sp>
        <p:nvSpPr>
          <p:cNvPr id="11" name="Text 9"/>
          <p:cNvSpPr txBox="1"/>
          <p:nvPr/>
        </p:nvSpPr>
        <p:spPr>
          <a:xfrm>
            <a:off x="1600200" y="173736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Stand up and stretch for 30 seconds.</a:t>
            </a:r>
            <a:endParaRPr lang="en-US" sz="1900" dirty="0"/>
          </a:p>
        </p:txBody>
      </p:sp>
      <p:sp>
        <p:nvSpPr>
          <p:cNvPr id="12" name="Shape 10"/>
          <p:cNvSpPr/>
          <p:nvPr/>
        </p:nvSpPr>
        <p:spPr>
          <a:xfrm>
            <a:off x="548640" y="2926080"/>
            <a:ext cx="11064240" cy="1005840"/>
          </a:xfrm>
          <a:prstGeom prst="roundRect">
            <a:avLst>
              <a:gd name="adj" fmla="val 7273"/>
            </a:avLst>
          </a:prstGeom>
          <a:solidFill>
            <a:srgbClr val="3D3D3D"/>
          </a:solidFill>
          <a:ln w="9525">
            <a:solidFill>
              <a:srgbClr val="3D3D3D"/>
            </a:solidFill>
            <a:prstDash val="solid"/>
          </a:ln>
        </p:spPr>
      </p:sp>
      <p:sp>
        <p:nvSpPr>
          <p:cNvPr id="13" name="Shape 11"/>
          <p:cNvSpPr/>
          <p:nvPr/>
        </p:nvSpPr>
        <p:spPr>
          <a:xfrm>
            <a:off x="777240" y="3154680"/>
            <a:ext cx="548640" cy="548640"/>
          </a:xfrm>
          <a:prstGeom prst="ellipse">
            <a:avLst/>
          </a:prstGeom>
          <a:solidFill>
            <a:srgbClr val="C9A24B"/>
          </a:solidFill>
          <a:ln w="12700">
            <a:solidFill>
              <a:srgbClr val="C9A24B"/>
            </a:solidFill>
            <a:prstDash val="solid"/>
          </a:ln>
        </p:spPr>
      </p:sp>
      <p:sp>
        <p:nvSpPr>
          <p:cNvPr id="14" name="Text 12"/>
          <p:cNvSpPr txBox="1"/>
          <p:nvPr/>
        </p:nvSpPr>
        <p:spPr>
          <a:xfrm>
            <a:off x="777240" y="315468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2</a:t>
            </a:r>
            <a:endParaRPr lang="en-US" sz="1800" dirty="0"/>
          </a:p>
        </p:txBody>
      </p:sp>
      <p:sp>
        <p:nvSpPr>
          <p:cNvPr id="15" name="Text 13"/>
          <p:cNvSpPr txBox="1"/>
          <p:nvPr/>
        </p:nvSpPr>
        <p:spPr>
          <a:xfrm>
            <a:off x="1600200" y="292608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With your partner, name three set styles and point to downstage left and upstage centre.</a:t>
            </a:r>
            <a:endParaRPr lang="en-US" sz="1900" dirty="0"/>
          </a:p>
        </p:txBody>
      </p:sp>
      <p:sp>
        <p:nvSpPr>
          <p:cNvPr id="16" name="Shape 14"/>
          <p:cNvSpPr/>
          <p:nvPr/>
        </p:nvSpPr>
        <p:spPr>
          <a:xfrm>
            <a:off x="548640" y="4114800"/>
            <a:ext cx="11064240" cy="1005840"/>
          </a:xfrm>
          <a:prstGeom prst="roundRect">
            <a:avLst>
              <a:gd name="adj" fmla="val 7273"/>
            </a:avLst>
          </a:prstGeom>
          <a:solidFill>
            <a:srgbClr val="3D3D3D"/>
          </a:solidFill>
          <a:ln w="9525">
            <a:solidFill>
              <a:srgbClr val="3D3D3D"/>
            </a:solidFill>
            <a:prstDash val="solid"/>
          </a:ln>
        </p:spPr>
      </p:sp>
      <p:sp>
        <p:nvSpPr>
          <p:cNvPr id="17" name="Shape 15"/>
          <p:cNvSpPr/>
          <p:nvPr/>
        </p:nvSpPr>
        <p:spPr>
          <a:xfrm>
            <a:off x="777240" y="4343400"/>
            <a:ext cx="548640" cy="548640"/>
          </a:xfrm>
          <a:prstGeom prst="ellipse">
            <a:avLst/>
          </a:prstGeom>
          <a:solidFill>
            <a:srgbClr val="C9A24B"/>
          </a:solidFill>
          <a:ln w="12700">
            <a:solidFill>
              <a:srgbClr val="C9A24B"/>
            </a:solidFill>
            <a:prstDash val="solid"/>
          </a:ln>
        </p:spPr>
      </p:sp>
      <p:sp>
        <p:nvSpPr>
          <p:cNvPr id="18" name="Text 16"/>
          <p:cNvSpPr txBox="1"/>
          <p:nvPr/>
        </p:nvSpPr>
        <p:spPr>
          <a:xfrm>
            <a:off x="777240" y="4343400"/>
            <a:ext cx="548640" cy="548640"/>
          </a:xfrm>
          <a:prstGeom prst="rect">
            <a:avLst/>
          </a:prstGeom>
          <a:noFill/>
          <a:ln/>
        </p:spPr>
        <p:txBody>
          <a:bodyPr wrap="square" lIns="0" tIns="0" rIns="0" bIns="0" rtlCol="0" anchor="ctr"/>
          <a:lstStyle/>
          <a:p>
            <a:pPr algn="ctr" indent="0" marL="0">
              <a:buNone/>
            </a:pPr>
            <a:r>
              <a:rPr lang="en-US" sz="1800" b="1" dirty="0">
                <a:solidFill>
                  <a:srgbClr val="2B2B2B"/>
                </a:solidFill>
                <a:latin typeface="Cambria" pitchFamily="34" charset="0"/>
                <a:ea typeface="Cambria" pitchFamily="34" charset="-122"/>
                <a:cs typeface="Cambria" pitchFamily="34" charset="-120"/>
              </a:rPr>
              <a:t>3</a:t>
            </a:r>
            <a:endParaRPr lang="en-US" sz="1800" dirty="0"/>
          </a:p>
        </p:txBody>
      </p:sp>
      <p:sp>
        <p:nvSpPr>
          <p:cNvPr id="19" name="Text 17"/>
          <p:cNvSpPr txBox="1"/>
          <p:nvPr/>
        </p:nvSpPr>
        <p:spPr>
          <a:xfrm>
            <a:off x="1600200" y="4114800"/>
            <a:ext cx="9784080" cy="1005840"/>
          </a:xfrm>
          <a:prstGeom prst="rect">
            <a:avLst/>
          </a:prstGeom>
          <a:noFill/>
          <a:ln/>
        </p:spPr>
        <p:txBody>
          <a:bodyPr wrap="square" lIns="0" tIns="0" rIns="0" bIns="0" rtlCol="0" anchor="ctr"/>
          <a:lstStyle/>
          <a:p>
            <a:pPr indent="0" marL="0">
              <a:buNone/>
            </a:pPr>
            <a:r>
              <a:rPr lang="en-US" sz="1900" dirty="0">
                <a:solidFill>
                  <a:srgbClr val="FFFFFF"/>
                </a:solidFill>
                <a:latin typeface="Calibri" pitchFamily="34" charset="0"/>
                <a:ea typeface="Calibri" pitchFamily="34" charset="-122"/>
                <a:cs typeface="Calibri" pitchFamily="34" charset="-120"/>
              </a:rPr>
              <a:t>Read your C, I and D sentences to your partner. Do they flow as one idea?</a:t>
            </a:r>
            <a:endParaRPr lang="en-US" sz="19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Why does your set work?</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Explain HOW the set choice is effective.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Show it is achievable: count the pieces; how fast can they change?</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DNA was written for youth theatre: link to the original bare stage.</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SET, THE FIELD: PHIL AND LEAH</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"This is effective because it needs only a roll of artificial grass and one bench, which two actors can set in under 10 seconds, keeping the fast scene changes DNA needs and the minimal style of the original production."</a:t>
            </a:r>
            <a:endParaRPr lang="en-US" sz="18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the change to the field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much set does our change need?</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Why is a set change done by the actors better than a blackout here?</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2C4A6E"/>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2C4A6E"/>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This is effective because ______. It is achievable for a school production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2C4A6E"/>
          </a:solidFill>
          <a:ln w="12700">
            <a:solidFill>
              <a:srgbClr val="2C4A6E"/>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E</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2C4A6E"/>
                </a:solidFill>
                <a:latin typeface="Calibri" pitchFamily="34" charset="0"/>
                <a:ea typeface="Calibri" pitchFamily="34" charset="-122"/>
                <a:cs typeface="Calibri" pitchFamily="34" charset="-120"/>
              </a:rPr>
              <a:t>EVALUATE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evaluate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EVALUATE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Set · your key moment from Task 1 · write in the Evaluate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"This would be effective because ______."</a:t>
            </a:r>
            <a:endParaRPr lang="en-US" sz="1400" dirty="0"/>
          </a:p>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"It is achievable for a school production because it only needs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Practical words: only needs · one bench · a roll of grass · set in under 10 seconds · no blackout · reflects the original bare stage</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2C4A6E"/>
          </a:solidFill>
          <a:ln w="12700">
            <a:solidFill>
              <a:srgbClr val="2C4A6E"/>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Explain why it works AND why it is achievable.</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Compare with a more elaborate option (e.g. a full naturalistic park) and explain why yours is better.</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Explains why it works</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Shows it is practical</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Links to the original (optional)</a:t>
            </a:r>
            <a:endParaRPr lang="en-US" sz="13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EVALUATE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EVALUATE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EVALUATE sentence is strongest?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is good set."</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like it."</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is effective because it needs only a roll of grass and one bench, which two actors can set in 10 seconds."</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build a real field with trees and a pond because it looks amazing."</a:t>
            </a:r>
            <a:endParaRPr lang="en-US" sz="16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I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Link your set to the audience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I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2B2B2B"/>
          </a:solidFill>
          <a:ln w="19050">
            <a:solidFill>
              <a:srgbClr val="2B2B2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I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WHAT TO INCLUDE</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How does the set make the audience think or feel?</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Use a precise effect word, then explain WHY.</a:t>
            </a:r>
            <a:endParaRPr lang="en-US" sz="1600" dirty="0"/>
          </a:p>
          <a:p>
            <a:pPr marL="342900" indent="-342900">
              <a:spcAft>
                <a:spcPts val="800"/>
              </a:spcAft>
              <a:buSzPct val="100000"/>
              <a:buChar char="•"/>
            </a:pPr>
            <a:r>
              <a:rPr lang="en-US" sz="1600" dirty="0">
                <a:solidFill>
                  <a:srgbClr val="222222"/>
                </a:solidFill>
                <a:latin typeface="Calibri" pitchFamily="34" charset="0"/>
                <a:ea typeface="Calibri" pitchFamily="34" charset="-122"/>
                <a:cs typeface="Calibri" pitchFamily="34" charset="-120"/>
              </a:rPr>
              <a:t>You can join Evaluate and Relate into one sentence.</a:t>
            </a:r>
            <a:endParaRPr lang="en-US" sz="1600" dirty="0"/>
          </a:p>
        </p:txBody>
      </p:sp>
      <p:sp>
        <p:nvSpPr>
          <p:cNvPr id="13" name="Shape 11"/>
          <p:cNvSpPr/>
          <p:nvPr/>
        </p:nvSpPr>
        <p:spPr>
          <a:xfrm>
            <a:off x="5852160" y="1691640"/>
            <a:ext cx="5760720" cy="4480560"/>
          </a:xfrm>
          <a:prstGeom prst="roundRect">
            <a:avLst>
              <a:gd name="adj" fmla="val 1633"/>
            </a:avLst>
          </a:prstGeom>
          <a:solidFill>
            <a:srgbClr val="2B2B2B"/>
          </a:solidFill>
          <a:ln w="9525">
            <a:solidFill>
              <a:srgbClr val="2B2B2B"/>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C9A24B"/>
                </a:solidFill>
                <a:latin typeface="Calibri" pitchFamily="34" charset="0"/>
                <a:ea typeface="Calibri" pitchFamily="34" charset="-122"/>
                <a:cs typeface="Calibri" pitchFamily="34" charset="-120"/>
              </a:rPr>
              <a:t>MY MODEL — SET, THE FIELD: PHIL AND LEAH</a:t>
            </a:r>
            <a:endParaRPr lang="en-US" sz="1300" dirty="0"/>
          </a:p>
        </p:txBody>
      </p:sp>
      <p:sp>
        <p:nvSpPr>
          <p:cNvPr id="15" name="Text 13"/>
          <p:cNvSpPr txBox="1"/>
          <p:nvPr/>
        </p:nvSpPr>
        <p:spPr>
          <a:xfrm>
            <a:off x="6126480" y="2377440"/>
            <a:ext cx="5212080" cy="3566160"/>
          </a:xfrm>
          <a:prstGeom prst="rect">
            <a:avLst/>
          </a:prstGeom>
          <a:noFill/>
          <a:ln/>
        </p:spPr>
        <p:txBody>
          <a:bodyPr wrap="square" lIns="0" tIns="0" rIns="0" bIns="0" rtlCol="0" anchor="t"/>
          <a:lstStyle/>
          <a:p>
            <a:pPr indent="0" marL="0">
              <a:buNone/>
            </a:pPr>
            <a:r>
              <a:rPr lang="en-US" sz="1800" i="1" dirty="0">
                <a:solidFill>
                  <a:srgbClr val="F4F3F1"/>
                </a:solidFill>
                <a:latin typeface="Calibri" pitchFamily="34" charset="0"/>
                <a:ea typeface="Calibri" pitchFamily="34" charset="-122"/>
                <a:cs typeface="Calibri" pitchFamily="34" charset="-120"/>
              </a:rPr>
              <a:t>"The empty space around Leah makes the audience feel how exposed she is, and because Phil takes up the whole bench, they can see before a word is said that there is no place for her beside him."</a:t>
            </a:r>
            <a:endParaRPr lang="en-US" sz="18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WE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Build it together: the change to the field</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We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2 MIN</a:t>
            </a:r>
            <a:endParaRPr lang="en-US" sz="1400" dirty="0"/>
          </a:p>
        </p:txBody>
      </p:sp>
      <p:sp>
        <p:nvSpPr>
          <p:cNvPr id="10" name="Shape 8"/>
          <p:cNvSpPr/>
          <p:nvPr/>
        </p:nvSpPr>
        <p:spPr>
          <a:xfrm>
            <a:off x="548640" y="1691640"/>
            <a:ext cx="5120640" cy="4480560"/>
          </a:xfrm>
          <a:prstGeom prst="roundRect">
            <a:avLst>
              <a:gd name="adj" fmla="val 1633"/>
            </a:avLst>
          </a:prstGeom>
          <a:solidFill>
            <a:srgbClr val="FFFFFF"/>
          </a:solidFill>
          <a:ln w="9525">
            <a:solidFill>
              <a:srgbClr val="FFFFFF"/>
            </a:solidFill>
            <a:prstDash val="solid"/>
          </a:ln>
        </p:spPr>
      </p:sp>
      <p:sp>
        <p:nvSpPr>
          <p:cNvPr id="11" name="Text 9"/>
          <p:cNvSpPr txBox="1"/>
          <p:nvPr/>
        </p:nvSpPr>
        <p:spPr>
          <a:xfrm>
            <a:off x="822960" y="1920240"/>
            <a:ext cx="457200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QUESTIONS FOR THE CLASS</a:t>
            </a:r>
            <a:endParaRPr lang="en-US" sz="1300" dirty="0"/>
          </a:p>
        </p:txBody>
      </p:sp>
      <p:sp>
        <p:nvSpPr>
          <p:cNvPr id="12" name="Text 10"/>
          <p:cNvSpPr txBox="1"/>
          <p:nvPr/>
        </p:nvSpPr>
        <p:spPr>
          <a:xfrm>
            <a:off x="822960" y="2377440"/>
            <a:ext cx="4572000" cy="365760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should the audience feel as the field appears?</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Why does a quick change make them feel that?</a:t>
            </a:r>
            <a:endParaRPr lang="en-US" sz="1600" dirty="0"/>
          </a:p>
          <a:p>
            <a:pPr marL="342900" indent="-342900">
              <a:spcAft>
                <a:spcPts val="1000"/>
              </a:spcAft>
              <a:buSzPct val="100000"/>
              <a:buFont typeface="+mj-lt"/>
              <a:buAutoNum type="arabicPeriod" startAt="1"/>
            </a:pPr>
            <a:r>
              <a:rPr lang="en-US" sz="1600" dirty="0">
                <a:solidFill>
                  <a:srgbClr val="222222"/>
                </a:solidFill>
                <a:latin typeface="Calibri" pitchFamily="34" charset="0"/>
                <a:ea typeface="Calibri" pitchFamily="34" charset="-122"/>
                <a:cs typeface="Calibri" pitchFamily="34" charset="-120"/>
              </a:rPr>
              <a:t>How does this link back to our vision?</a:t>
            </a:r>
            <a:endParaRPr lang="en-US" sz="1600" dirty="0"/>
          </a:p>
        </p:txBody>
      </p:sp>
      <p:sp>
        <p:nvSpPr>
          <p:cNvPr id="13" name="Shape 11"/>
          <p:cNvSpPr/>
          <p:nvPr/>
        </p:nvSpPr>
        <p:spPr>
          <a:xfrm>
            <a:off x="5852160" y="1691640"/>
            <a:ext cx="5760720" cy="4480560"/>
          </a:xfrm>
          <a:prstGeom prst="roundRect">
            <a:avLst>
              <a:gd name="adj" fmla="val 1633"/>
            </a:avLst>
          </a:prstGeom>
          <a:solidFill>
            <a:srgbClr val="FFFFFF"/>
          </a:solidFill>
          <a:ln w="19050">
            <a:solidFill>
              <a:srgbClr val="6B3F69"/>
            </a:solidFill>
            <a:prstDash val="solid"/>
          </a:ln>
        </p:spPr>
      </p:sp>
      <p:sp>
        <p:nvSpPr>
          <p:cNvPr id="14" name="Text 12"/>
          <p:cNvSpPr txBox="1"/>
          <p:nvPr/>
        </p:nvSpPr>
        <p:spPr>
          <a:xfrm>
            <a:off x="6126480" y="1920240"/>
            <a:ext cx="5212080" cy="320040"/>
          </a:xfrm>
          <a:prstGeom prst="rect">
            <a:avLst/>
          </a:prstGeom>
          <a:noFill/>
          <a:ln/>
        </p:spPr>
        <p:txBody>
          <a:bodyPr wrap="square" lIns="0" tIns="0" rIns="0" bIns="0" rtlCol="0" anchor="t"/>
          <a:lstStyle/>
          <a:p>
            <a:pPr indent="0" marL="0">
              <a:buNone/>
            </a:pPr>
            <a:r>
              <a:rPr lang="en-US" sz="1300" b="1" spc="100" kern="0" dirty="0">
                <a:solidFill>
                  <a:srgbClr val="6B3F69"/>
                </a:solidFill>
                <a:latin typeface="Calibri" pitchFamily="34" charset="0"/>
                <a:ea typeface="Calibri" pitchFamily="34" charset="-122"/>
                <a:cs typeface="Calibri" pitchFamily="34" charset="-120"/>
              </a:rPr>
              <a:t>OUR SENTENCE</a:t>
            </a:r>
            <a:endParaRPr lang="en-US" sz="1300" dirty="0"/>
          </a:p>
        </p:txBody>
      </p:sp>
      <p:sp>
        <p:nvSpPr>
          <p:cNvPr id="15" name="Text 13"/>
          <p:cNvSpPr txBox="1"/>
          <p:nvPr/>
        </p:nvSpPr>
        <p:spPr>
          <a:xfrm>
            <a:off x="6126480" y="2377440"/>
            <a:ext cx="5212080" cy="1463040"/>
          </a:xfrm>
          <a:prstGeom prst="rect">
            <a:avLst/>
          </a:prstGeom>
          <a:noFill/>
          <a:ln/>
        </p:spPr>
        <p:txBody>
          <a:bodyPr wrap="square" lIns="0" tIns="0" rIns="0" bIns="0" rtlCol="0" anchor="t"/>
          <a:lstStyle/>
          <a:p>
            <a:pPr indent="0" marL="0">
              <a:buNone/>
            </a:pPr>
            <a:r>
              <a:rPr lang="en-US" sz="1900" dirty="0">
                <a:solidFill>
                  <a:srgbClr val="222222"/>
                </a:solidFill>
                <a:latin typeface="Cambria" pitchFamily="34" charset="0"/>
                <a:ea typeface="Cambria" pitchFamily="34" charset="-122"/>
                <a:cs typeface="Cambria" pitchFamily="34" charset="-120"/>
              </a:rPr>
              <a:t>As a result, the audience would feel ______ because ______.</a:t>
            </a:r>
            <a:endParaRPr lang="en-US" sz="1900" dirty="0"/>
          </a:p>
        </p:txBody>
      </p:sp>
      <p:sp>
        <p:nvSpPr>
          <p:cNvPr id="16" name="Text 14"/>
          <p:cNvSpPr txBox="1"/>
          <p:nvPr/>
        </p:nvSpPr>
        <p:spPr>
          <a:xfrm>
            <a:off x="6126480" y="3977640"/>
            <a:ext cx="5212080" cy="365760"/>
          </a:xfrm>
          <a:prstGeom prst="rect">
            <a:avLst/>
          </a:prstGeom>
          <a:noFill/>
          <a:ln/>
        </p:spPr>
        <p:txBody>
          <a:bodyPr wrap="square" lIns="0" tIns="0" rIns="0" bIns="0" rtlCol="0" anchor="t"/>
          <a:lstStyle/>
          <a:p>
            <a:pPr indent="0" marL="0">
              <a:buNone/>
            </a:pPr>
            <a:r>
              <a:rPr lang="en-US" sz="1400" b="1" dirty="0">
                <a:solidFill>
                  <a:srgbClr val="5A5A5A"/>
                </a:solidFill>
                <a:latin typeface="Calibri" pitchFamily="34" charset="0"/>
                <a:ea typeface="Calibri" pitchFamily="34" charset="-122"/>
                <a:cs typeface="Calibri" pitchFamily="34" charset="-120"/>
              </a:rPr>
              <a:t>Class version:</a:t>
            </a:r>
            <a:endParaRPr lang="en-US" sz="1400" dirty="0"/>
          </a:p>
        </p:txBody>
      </p:sp>
      <p:sp>
        <p:nvSpPr>
          <p:cNvPr id="17" name="Shape 15"/>
          <p:cNvSpPr/>
          <p:nvPr/>
        </p:nvSpPr>
        <p:spPr>
          <a:xfrm>
            <a:off x="6126480" y="4663440"/>
            <a:ext cx="5212080" cy="0"/>
          </a:xfrm>
          <a:prstGeom prst="line">
            <a:avLst/>
          </a:prstGeom>
          <a:noFill/>
          <a:ln w="12700">
            <a:solidFill>
              <a:srgbClr val="DDD9D2"/>
            </a:solidFill>
            <a:prstDash val="solid"/>
          </a:ln>
        </p:spPr>
      </p:sp>
      <p:sp>
        <p:nvSpPr>
          <p:cNvPr id="18" name="Shape 16"/>
          <p:cNvSpPr/>
          <p:nvPr/>
        </p:nvSpPr>
        <p:spPr>
          <a:xfrm>
            <a:off x="6126480" y="5120640"/>
            <a:ext cx="5212080" cy="0"/>
          </a:xfrm>
          <a:prstGeom prst="line">
            <a:avLst/>
          </a:prstGeom>
          <a:noFill/>
          <a:ln w="12700">
            <a:solidFill>
              <a:srgbClr val="DDD9D2"/>
            </a:solidFill>
            <a:prstDash val="solid"/>
          </a:ln>
        </p:spPr>
      </p:sp>
      <p:sp>
        <p:nvSpPr>
          <p:cNvPr id="19" name="Shape 17"/>
          <p:cNvSpPr/>
          <p:nvPr/>
        </p:nvSpPr>
        <p:spPr>
          <a:xfrm>
            <a:off x="6126480" y="5577840"/>
            <a:ext cx="5212080" cy="0"/>
          </a:xfrm>
          <a:prstGeom prst="line">
            <a:avLst/>
          </a:prstGeom>
          <a:noFill/>
          <a:ln w="12700">
            <a:solidFill>
              <a:srgbClr val="DDD9D2"/>
            </a:solidFill>
            <a:prstDash val="solid"/>
          </a:ln>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4F3F1"/>
        </a:solidFill>
      </p:bgPr>
    </p:bg>
    <p:spTree>
      <p:nvGrpSpPr>
        <p:cNvPr id="1" name=""/>
        <p:cNvGrpSpPr/>
        <p:nvPr/>
      </p:nvGrpSpPr>
      <p:grpSpPr>
        <a:xfrm>
          <a:off x="0" y="0"/>
          <a:ext cx="0" cy="0"/>
          <a:chOff x="0" y="0"/>
          <a:chExt cx="0" cy="0"/>
        </a:xfrm>
      </p:grpSpPr>
      <p:sp>
        <p:nvSpPr>
          <p:cNvPr id="2" name="Shape 0"/>
          <p:cNvSpPr/>
          <p:nvPr/>
        </p:nvSpPr>
        <p:spPr>
          <a:xfrm>
            <a:off x="548640" y="457200"/>
            <a:ext cx="822960" cy="822960"/>
          </a:xfrm>
          <a:prstGeom prst="ellipse">
            <a:avLst/>
          </a:prstGeom>
          <a:solidFill>
            <a:srgbClr val="6B3F69"/>
          </a:solidFill>
          <a:ln w="12700">
            <a:solidFill>
              <a:srgbClr val="6B3F69"/>
            </a:solidFill>
            <a:prstDash val="solid"/>
          </a:ln>
        </p:spPr>
      </p:sp>
      <p:sp>
        <p:nvSpPr>
          <p:cNvPr id="3" name="Text 1"/>
          <p:cNvSpPr txBox="1"/>
          <p:nvPr/>
        </p:nvSpPr>
        <p:spPr>
          <a:xfrm>
            <a:off x="548640" y="457200"/>
            <a:ext cx="822960" cy="822960"/>
          </a:xfrm>
          <a:prstGeom prst="rect">
            <a:avLst/>
          </a:prstGeom>
          <a:noFill/>
          <a:ln/>
        </p:spPr>
        <p:txBody>
          <a:bodyPr wrap="square" lIns="0" tIns="0" rIns="0" bIns="0" rtlCol="0" anchor="ctr"/>
          <a:lstStyle/>
          <a:p>
            <a:pPr algn="ctr" indent="0" marL="0">
              <a:buNone/>
            </a:pPr>
            <a:r>
              <a:rPr lang="en-US" sz="3000" b="1" dirty="0">
                <a:solidFill>
                  <a:srgbClr val="FFFFFF"/>
                </a:solidFill>
                <a:latin typeface="Cambria" pitchFamily="34" charset="0"/>
                <a:ea typeface="Cambria" pitchFamily="34" charset="-122"/>
                <a:cs typeface="Cambria" pitchFamily="34" charset="-120"/>
              </a:rPr>
              <a:t>R</a:t>
            </a:r>
            <a:endParaRPr lang="en-US" sz="3000" dirty="0"/>
          </a:p>
        </p:txBody>
      </p:sp>
      <p:sp>
        <p:nvSpPr>
          <p:cNvPr id="4" name="Text 2"/>
          <p:cNvSpPr txBox="1"/>
          <p:nvPr/>
        </p:nvSpPr>
        <p:spPr>
          <a:xfrm>
            <a:off x="1600200" y="411480"/>
            <a:ext cx="7498080" cy="365760"/>
          </a:xfrm>
          <a:prstGeom prst="rect">
            <a:avLst/>
          </a:prstGeom>
          <a:noFill/>
          <a:ln/>
        </p:spPr>
        <p:txBody>
          <a:bodyPr wrap="square" lIns="0" tIns="0" rIns="0" bIns="0" rtlCol="0" anchor="t"/>
          <a:lstStyle/>
          <a:p>
            <a:pPr indent="0" marL="0">
              <a:buNone/>
            </a:pPr>
            <a:r>
              <a:rPr lang="en-US" sz="1500" b="1" spc="100" kern="0" dirty="0">
                <a:solidFill>
                  <a:srgbClr val="6B3F69"/>
                </a:solidFill>
                <a:latin typeface="Calibri" pitchFamily="34" charset="0"/>
                <a:ea typeface="Calibri" pitchFamily="34" charset="-122"/>
                <a:cs typeface="Calibri" pitchFamily="34" charset="-120"/>
              </a:rPr>
              <a:t>RELATE — YOU DO</a:t>
            </a:r>
            <a:endParaRPr lang="en-US" sz="1500" dirty="0"/>
          </a:p>
        </p:txBody>
      </p:sp>
      <p:sp>
        <p:nvSpPr>
          <p:cNvPr id="5" name="Text 3"/>
          <p:cNvSpPr txBox="1"/>
          <p:nvPr/>
        </p:nvSpPr>
        <p:spPr>
          <a:xfrm>
            <a:off x="160020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Write your relate sentence</a:t>
            </a:r>
            <a:endParaRPr lang="en-US" sz="2800" dirty="0"/>
          </a:p>
        </p:txBody>
      </p:sp>
      <p:sp>
        <p:nvSpPr>
          <p:cNvPr id="6" name="Text 4"/>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RELATE — You do</a:t>
            </a:r>
            <a:endParaRPr lang="en-US" sz="1100" dirty="0"/>
          </a:p>
        </p:txBody>
      </p:sp>
      <p:sp>
        <p:nvSpPr>
          <p:cNvPr id="7" name="Text 5"/>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8" name="Shape 6"/>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9" name="Text 7"/>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3 MIN</a:t>
            </a:r>
            <a:endParaRPr lang="en-US" sz="1400" dirty="0"/>
          </a:p>
        </p:txBody>
      </p:sp>
      <p:sp>
        <p:nvSpPr>
          <p:cNvPr id="10" name="Text 8"/>
          <p:cNvSpPr txBox="1"/>
          <p:nvPr/>
        </p:nvSpPr>
        <p:spPr>
          <a:xfrm>
            <a:off x="548640" y="1417320"/>
            <a:ext cx="11064240" cy="365760"/>
          </a:xfrm>
          <a:prstGeom prst="rect">
            <a:avLst/>
          </a:prstGeom>
          <a:noFill/>
          <a:ln/>
        </p:spPr>
        <p:txBody>
          <a:bodyPr wrap="square" lIns="0" tIns="0" rIns="0" bIns="0" rtlCol="0" anchor="t"/>
          <a:lstStyle/>
          <a:p>
            <a:pPr indent="0" marL="0">
              <a:buNone/>
            </a:pPr>
            <a:r>
              <a:rPr lang="en-US" sz="1500" i="1" dirty="0">
                <a:solidFill>
                  <a:srgbClr val="5A5A5A"/>
                </a:solidFill>
                <a:latin typeface="Calibri" pitchFamily="34" charset="0"/>
                <a:ea typeface="Calibri" pitchFamily="34" charset="-122"/>
                <a:cs typeface="Calibri" pitchFamily="34" charset="-120"/>
              </a:rPr>
              <a:t>Set · your key moment from Task 1 · write in the Relate section of your booklet</a:t>
            </a:r>
            <a:endParaRPr lang="en-US" sz="1500" dirty="0"/>
          </a:p>
        </p:txBody>
      </p:sp>
      <p:sp>
        <p:nvSpPr>
          <p:cNvPr id="11" name="Shape 9"/>
          <p:cNvSpPr/>
          <p:nvPr/>
        </p:nvSpPr>
        <p:spPr>
          <a:xfrm>
            <a:off x="548640" y="1874520"/>
            <a:ext cx="4846320" cy="3246120"/>
          </a:xfrm>
          <a:prstGeom prst="roundRect">
            <a:avLst>
              <a:gd name="adj" fmla="val 2254"/>
            </a:avLst>
          </a:prstGeom>
          <a:solidFill>
            <a:srgbClr val="FFFFFF"/>
          </a:solidFill>
          <a:ln w="9525">
            <a:solidFill>
              <a:srgbClr val="FFFFFF"/>
            </a:solidFill>
            <a:prstDash val="solid"/>
          </a:ln>
        </p:spPr>
      </p:sp>
      <p:sp>
        <p:nvSpPr>
          <p:cNvPr id="12" name="Shape 10"/>
          <p:cNvSpPr/>
          <p:nvPr/>
        </p:nvSpPr>
        <p:spPr>
          <a:xfrm>
            <a:off x="777240" y="2057400"/>
            <a:ext cx="1463040" cy="411480"/>
          </a:xfrm>
          <a:prstGeom prst="roundRect">
            <a:avLst>
              <a:gd name="adj" fmla="val 48889"/>
            </a:avLst>
          </a:prstGeom>
          <a:solidFill>
            <a:srgbClr val="8A8173"/>
          </a:solidFill>
          <a:ln w="12700">
            <a:solidFill>
              <a:srgbClr val="8A8173"/>
            </a:solidFill>
            <a:prstDash val="solid"/>
          </a:ln>
        </p:spPr>
      </p:sp>
      <p:sp>
        <p:nvSpPr>
          <p:cNvPr id="13" name="Text 11"/>
          <p:cNvSpPr txBox="1"/>
          <p:nvPr/>
        </p:nvSpPr>
        <p:spPr>
          <a:xfrm>
            <a:off x="7772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4" name="Text 12"/>
          <p:cNvSpPr txBox="1"/>
          <p:nvPr/>
        </p:nvSpPr>
        <p:spPr>
          <a:xfrm>
            <a:off x="777240" y="2606040"/>
            <a:ext cx="4389120" cy="1051560"/>
          </a:xfrm>
          <a:prstGeom prst="rect">
            <a:avLst/>
          </a:prstGeom>
          <a:noFill/>
          <a:ln/>
        </p:spPr>
        <p:txBody>
          <a:bodyPr wrap="square" lIns="0" tIns="0" rIns="0" bIns="0" rtlCol="0" anchor="t"/>
          <a:lstStyle/>
          <a:p>
            <a:pPr indent="0" marL="0">
              <a:spcAft>
                <a:spcPts val="400"/>
              </a:spcAft>
              <a:buNone/>
            </a:pPr>
            <a:r>
              <a:rPr lang="en-US" sz="1400" dirty="0">
                <a:solidFill>
                  <a:srgbClr val="222222"/>
                </a:solidFill>
                <a:latin typeface="Calibri" pitchFamily="34" charset="0"/>
                <a:ea typeface="Calibri" pitchFamily="34" charset="-122"/>
                <a:cs typeface="Calibri" pitchFamily="34" charset="-120"/>
              </a:rPr>
              <a:t>"As a result, the audience would feel ______ because the set ______."</a:t>
            </a:r>
            <a:endParaRPr lang="en-US" sz="1400" dirty="0"/>
          </a:p>
        </p:txBody>
      </p:sp>
      <p:sp>
        <p:nvSpPr>
          <p:cNvPr id="15" name="Text 13"/>
          <p:cNvSpPr txBox="1"/>
          <p:nvPr/>
        </p:nvSpPr>
        <p:spPr>
          <a:xfrm>
            <a:off x="777240" y="3749040"/>
            <a:ext cx="4389120" cy="1280160"/>
          </a:xfrm>
          <a:prstGeom prst="rect">
            <a:avLst/>
          </a:prstGeom>
          <a:noFill/>
          <a:ln/>
        </p:spPr>
        <p:txBody>
          <a:bodyPr wrap="square" lIns="0" tIns="0" rIns="0" bIns="0" rtlCol="0" anchor="t"/>
          <a:lstStyle/>
          <a:p>
            <a:pPr indent="0" marL="0">
              <a:buNone/>
            </a:pPr>
            <a:r>
              <a:rPr lang="en-US" sz="1200" dirty="0">
                <a:solidFill>
                  <a:srgbClr val="5A5A5A"/>
                </a:solidFill>
                <a:latin typeface="Calibri" pitchFamily="34" charset="0"/>
                <a:ea typeface="Calibri" pitchFamily="34" charset="-122"/>
                <a:cs typeface="Calibri" pitchFamily="34" charset="-120"/>
              </a:rPr>
              <a:t>Effect words: uneasy · exposed · isolated · lonely · tense · trapped · sympathetic · unsettled</a:t>
            </a:r>
            <a:endParaRPr lang="en-US" sz="1200" dirty="0"/>
          </a:p>
        </p:txBody>
      </p:sp>
      <p:sp>
        <p:nvSpPr>
          <p:cNvPr id="16" name="Shape 14"/>
          <p:cNvSpPr/>
          <p:nvPr/>
        </p:nvSpPr>
        <p:spPr>
          <a:xfrm>
            <a:off x="5577840" y="1874520"/>
            <a:ext cx="3017520" cy="3246120"/>
          </a:xfrm>
          <a:prstGeom prst="roundRect">
            <a:avLst>
              <a:gd name="adj" fmla="val 2424"/>
            </a:avLst>
          </a:prstGeom>
          <a:solidFill>
            <a:srgbClr val="FFFFFF"/>
          </a:solidFill>
          <a:ln w="9525">
            <a:solidFill>
              <a:srgbClr val="FFFFFF"/>
            </a:solidFill>
            <a:prstDash val="solid"/>
          </a:ln>
        </p:spPr>
      </p:sp>
      <p:sp>
        <p:nvSpPr>
          <p:cNvPr id="17" name="Shape 15"/>
          <p:cNvSpPr/>
          <p:nvPr/>
        </p:nvSpPr>
        <p:spPr>
          <a:xfrm>
            <a:off x="5806440" y="2057400"/>
            <a:ext cx="1463040" cy="411480"/>
          </a:xfrm>
          <a:prstGeom prst="roundRect">
            <a:avLst>
              <a:gd name="adj" fmla="val 48889"/>
            </a:avLst>
          </a:prstGeom>
          <a:solidFill>
            <a:srgbClr val="6B3F69"/>
          </a:solidFill>
          <a:ln w="12700">
            <a:solidFill>
              <a:srgbClr val="6B3F69"/>
            </a:solidFill>
            <a:prstDash val="solid"/>
          </a:ln>
        </p:spPr>
      </p:sp>
      <p:sp>
        <p:nvSpPr>
          <p:cNvPr id="18" name="Text 16"/>
          <p:cNvSpPr txBox="1"/>
          <p:nvPr/>
        </p:nvSpPr>
        <p:spPr>
          <a:xfrm>
            <a:off x="58064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9" name="Text 17"/>
          <p:cNvSpPr txBox="1"/>
          <p:nvPr/>
        </p:nvSpPr>
        <p:spPr>
          <a:xfrm>
            <a:off x="58064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Use a precise effect word and explain why.</a:t>
            </a:r>
            <a:endParaRPr lang="en-US" sz="1550" dirty="0"/>
          </a:p>
        </p:txBody>
      </p:sp>
      <p:sp>
        <p:nvSpPr>
          <p:cNvPr id="20" name="Shape 18"/>
          <p:cNvSpPr/>
          <p:nvPr/>
        </p:nvSpPr>
        <p:spPr>
          <a:xfrm>
            <a:off x="8778240" y="1874520"/>
            <a:ext cx="3017520" cy="3246120"/>
          </a:xfrm>
          <a:prstGeom prst="roundRect">
            <a:avLst>
              <a:gd name="adj" fmla="val 2424"/>
            </a:avLst>
          </a:prstGeom>
          <a:solidFill>
            <a:srgbClr val="FFFFFF"/>
          </a:solidFill>
          <a:ln w="9525">
            <a:solidFill>
              <a:srgbClr val="FFFFFF"/>
            </a:solidFill>
            <a:prstDash val="solid"/>
          </a:ln>
        </p:spPr>
      </p:sp>
      <p:sp>
        <p:nvSpPr>
          <p:cNvPr id="21" name="Shape 19"/>
          <p:cNvSpPr/>
          <p:nvPr/>
        </p:nvSpPr>
        <p:spPr>
          <a:xfrm>
            <a:off x="9006840" y="2057400"/>
            <a:ext cx="1463040" cy="411480"/>
          </a:xfrm>
          <a:prstGeom prst="roundRect">
            <a:avLst>
              <a:gd name="adj" fmla="val 48889"/>
            </a:avLst>
          </a:prstGeom>
          <a:solidFill>
            <a:srgbClr val="2B2B2B"/>
          </a:solidFill>
          <a:ln w="12700">
            <a:solidFill>
              <a:srgbClr val="2B2B2B"/>
            </a:solidFill>
            <a:prstDash val="solid"/>
          </a:ln>
        </p:spPr>
      </p:sp>
      <p:sp>
        <p:nvSpPr>
          <p:cNvPr id="22" name="Text 20"/>
          <p:cNvSpPr txBox="1"/>
          <p:nvPr/>
        </p:nvSpPr>
        <p:spPr>
          <a:xfrm>
            <a:off x="9006840" y="205740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3" name="Text 21"/>
          <p:cNvSpPr txBox="1"/>
          <p:nvPr/>
        </p:nvSpPr>
        <p:spPr>
          <a:xfrm>
            <a:off x="9006840" y="2606040"/>
            <a:ext cx="2560320" cy="2377440"/>
          </a:xfrm>
          <a:prstGeom prst="rect">
            <a:avLst/>
          </a:prstGeom>
          <a:noFill/>
          <a:ln/>
        </p:spPr>
        <p:txBody>
          <a:bodyPr wrap="square" lIns="0" tIns="0" rIns="0" bIns="0" rtlCol="0" anchor="t"/>
          <a:lstStyle/>
          <a:p>
            <a:pPr indent="0" marL="0">
              <a:buNone/>
            </a:pPr>
            <a:r>
              <a:rPr lang="en-US" sz="1550" dirty="0">
                <a:solidFill>
                  <a:srgbClr val="222222"/>
                </a:solidFill>
                <a:latin typeface="Calibri" pitchFamily="34" charset="0"/>
                <a:ea typeface="Calibri" pitchFamily="34" charset="-122"/>
                <a:cs typeface="Calibri" pitchFamily="34" charset="-120"/>
              </a:rPr>
              <a:t>Link your Relate sentence back to your Context vision.</a:t>
            </a:r>
            <a:endParaRPr lang="en-US" sz="1550" dirty="0"/>
          </a:p>
        </p:txBody>
      </p:sp>
      <p:sp>
        <p:nvSpPr>
          <p:cNvPr id="24" name="Shape 22"/>
          <p:cNvSpPr/>
          <p:nvPr/>
        </p:nvSpPr>
        <p:spPr>
          <a:xfrm>
            <a:off x="548640" y="5303520"/>
            <a:ext cx="11064240" cy="960120"/>
          </a:xfrm>
          <a:prstGeom prst="roundRect">
            <a:avLst>
              <a:gd name="adj" fmla="val 7619"/>
            </a:avLst>
          </a:prstGeom>
          <a:solidFill>
            <a:srgbClr val="2B2B2B"/>
          </a:solidFill>
          <a:ln w="9525">
            <a:solidFill>
              <a:srgbClr val="2B2B2B"/>
            </a:solidFill>
            <a:prstDash val="solid"/>
          </a:ln>
        </p:spPr>
      </p:sp>
      <p:sp>
        <p:nvSpPr>
          <p:cNvPr id="25" name="Text 23"/>
          <p:cNvSpPr txBox="1"/>
          <p:nvPr/>
        </p:nvSpPr>
        <p:spPr>
          <a:xfrm>
            <a:off x="822960" y="5303520"/>
            <a:ext cx="2194560" cy="960120"/>
          </a:xfrm>
          <a:prstGeom prst="rect">
            <a:avLst/>
          </a:prstGeom>
          <a:noFill/>
          <a:ln/>
        </p:spPr>
        <p:txBody>
          <a:bodyPr wrap="square" lIns="0" tIns="0" rIns="0" bIns="0" rtlCol="0" anchor="ctr"/>
          <a:lstStyle/>
          <a:p>
            <a:pPr indent="0" marL="0">
              <a:buNone/>
            </a:pPr>
            <a:r>
              <a:rPr lang="en-US" sz="1300" b="1" spc="100" kern="0" dirty="0">
                <a:solidFill>
                  <a:srgbClr val="C9A24B"/>
                </a:solidFill>
                <a:latin typeface="Calibri" pitchFamily="34" charset="0"/>
                <a:ea typeface="Calibri" pitchFamily="34" charset="-122"/>
                <a:cs typeface="Calibri" pitchFamily="34" charset="-120"/>
              </a:rPr>
              <a:t>SUCCESS CRITERIA</a:t>
            </a:r>
            <a:endParaRPr lang="en-US" sz="1300" dirty="0"/>
          </a:p>
        </p:txBody>
      </p:sp>
      <p:sp>
        <p:nvSpPr>
          <p:cNvPr id="26" name="Shape 24"/>
          <p:cNvSpPr/>
          <p:nvPr/>
        </p:nvSpPr>
        <p:spPr>
          <a:xfrm>
            <a:off x="3017520" y="5623560"/>
            <a:ext cx="320040" cy="320040"/>
          </a:xfrm>
          <a:prstGeom prst="roundRect">
            <a:avLst>
              <a:gd name="adj" fmla="val 14286"/>
            </a:avLst>
          </a:prstGeom>
          <a:solidFill>
            <a:srgbClr val="2B2B2B"/>
          </a:solidFill>
          <a:ln w="19050">
            <a:solidFill>
              <a:srgbClr val="C9A24B"/>
            </a:solidFill>
            <a:prstDash val="solid"/>
          </a:ln>
        </p:spPr>
      </p:sp>
      <p:sp>
        <p:nvSpPr>
          <p:cNvPr id="27" name="Text 25"/>
          <p:cNvSpPr txBox="1"/>
          <p:nvPr/>
        </p:nvSpPr>
        <p:spPr>
          <a:xfrm>
            <a:off x="347472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A precise feeling or thought</a:t>
            </a:r>
            <a:endParaRPr lang="en-US" sz="1350" dirty="0"/>
          </a:p>
        </p:txBody>
      </p:sp>
      <p:sp>
        <p:nvSpPr>
          <p:cNvPr id="28" name="Shape 26"/>
          <p:cNvSpPr/>
          <p:nvPr/>
        </p:nvSpPr>
        <p:spPr>
          <a:xfrm>
            <a:off x="5852160" y="5623560"/>
            <a:ext cx="320040" cy="320040"/>
          </a:xfrm>
          <a:prstGeom prst="roundRect">
            <a:avLst>
              <a:gd name="adj" fmla="val 14286"/>
            </a:avLst>
          </a:prstGeom>
          <a:solidFill>
            <a:srgbClr val="2B2B2B"/>
          </a:solidFill>
          <a:ln w="19050">
            <a:solidFill>
              <a:srgbClr val="C9A24B"/>
            </a:solidFill>
            <a:prstDash val="solid"/>
          </a:ln>
        </p:spPr>
      </p:sp>
      <p:sp>
        <p:nvSpPr>
          <p:cNvPr id="29" name="Text 27"/>
          <p:cNvSpPr txBox="1"/>
          <p:nvPr/>
        </p:nvSpPr>
        <p:spPr>
          <a:xfrm>
            <a:off x="630936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The reason why</a:t>
            </a:r>
            <a:endParaRPr lang="en-US" sz="1350" dirty="0"/>
          </a:p>
        </p:txBody>
      </p:sp>
      <p:sp>
        <p:nvSpPr>
          <p:cNvPr id="30" name="Shape 28"/>
          <p:cNvSpPr/>
          <p:nvPr/>
        </p:nvSpPr>
        <p:spPr>
          <a:xfrm>
            <a:off x="8686800" y="5623560"/>
            <a:ext cx="320040" cy="320040"/>
          </a:xfrm>
          <a:prstGeom prst="roundRect">
            <a:avLst>
              <a:gd name="adj" fmla="val 14286"/>
            </a:avLst>
          </a:prstGeom>
          <a:solidFill>
            <a:srgbClr val="2B2B2B"/>
          </a:solidFill>
          <a:ln w="19050">
            <a:solidFill>
              <a:srgbClr val="C9A24B"/>
            </a:solidFill>
            <a:prstDash val="solid"/>
          </a:ln>
        </p:spPr>
      </p:sp>
      <p:sp>
        <p:nvSpPr>
          <p:cNvPr id="31" name="Text 29"/>
          <p:cNvSpPr txBox="1"/>
          <p:nvPr/>
        </p:nvSpPr>
        <p:spPr>
          <a:xfrm>
            <a:off x="9144000" y="5303520"/>
            <a:ext cx="2286000" cy="960120"/>
          </a:xfrm>
          <a:prstGeom prst="rect">
            <a:avLst/>
          </a:prstGeom>
          <a:noFill/>
          <a:ln/>
        </p:spPr>
        <p:txBody>
          <a:bodyPr wrap="square" lIns="0" tIns="0" rIns="0" bIns="0" rtlCol="0" anchor="ctr"/>
          <a:lstStyle/>
          <a:p>
            <a:pPr indent="0" marL="0">
              <a:buNone/>
            </a:pPr>
            <a:r>
              <a:rPr lang="en-US" sz="1350" dirty="0">
                <a:solidFill>
                  <a:srgbClr val="FFFFFF"/>
                </a:solidFill>
                <a:latin typeface="Calibri" pitchFamily="34" charset="0"/>
                <a:ea typeface="Calibri" pitchFamily="34" charset="-122"/>
                <a:cs typeface="Calibri" pitchFamily="34" charset="-120"/>
              </a:rPr>
              <a:t>Links back to the vision (stretch)</a:t>
            </a:r>
            <a:endParaRPr lang="en-US" sz="13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RELATE — Quick Check</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RELATE — Check</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1 MIN</a:t>
            </a:r>
            <a:endParaRPr lang="en-US" sz="1400" dirty="0"/>
          </a:p>
        </p:txBody>
      </p:sp>
      <p:sp>
        <p:nvSpPr>
          <p:cNvPr id="8" name="Text 6"/>
          <p:cNvSpPr txBox="1"/>
          <p:nvPr/>
        </p:nvSpPr>
        <p:spPr>
          <a:xfrm>
            <a:off x="548640" y="1600200"/>
            <a:ext cx="11064240" cy="822960"/>
          </a:xfrm>
          <a:prstGeom prst="rect">
            <a:avLst/>
          </a:prstGeom>
          <a:noFill/>
          <a:ln/>
        </p:spPr>
        <p:txBody>
          <a:bodyPr wrap="square" lIns="0" tIns="0" rIns="0" bIns="0" rtlCol="0" anchor="ctr"/>
          <a:lstStyle/>
          <a:p>
            <a:pPr indent="0" marL="0">
              <a:buNone/>
            </a:pPr>
            <a:r>
              <a:rPr lang="en-US" sz="2200" b="1" dirty="0">
                <a:solidFill>
                  <a:srgbClr val="FFFFFF"/>
                </a:solidFill>
                <a:latin typeface="Cambria" pitchFamily="34" charset="0"/>
                <a:ea typeface="Cambria" pitchFamily="34" charset="-122"/>
                <a:cs typeface="Cambria" pitchFamily="34" charset="-120"/>
              </a:rPr>
              <a:t>Which RELATE sentence would earn credit?</a:t>
            </a:r>
            <a:endParaRPr lang="en-US" sz="2200" dirty="0"/>
          </a:p>
        </p:txBody>
      </p:sp>
      <p:sp>
        <p:nvSpPr>
          <p:cNvPr id="9" name="Shape 7"/>
          <p:cNvSpPr/>
          <p:nvPr/>
        </p:nvSpPr>
        <p:spPr>
          <a:xfrm>
            <a:off x="548640" y="2651760"/>
            <a:ext cx="5440680" cy="1554480"/>
          </a:xfrm>
          <a:prstGeom prst="roundRect">
            <a:avLst>
              <a:gd name="adj" fmla="val 4706"/>
            </a:avLst>
          </a:prstGeom>
          <a:solidFill>
            <a:srgbClr val="3D3D3D"/>
          </a:solidFill>
          <a:ln w="9525">
            <a:solidFill>
              <a:srgbClr val="3D3D3D"/>
            </a:solidFill>
            <a:prstDash val="solid"/>
          </a:ln>
        </p:spPr>
      </p:sp>
      <p:sp>
        <p:nvSpPr>
          <p:cNvPr id="10" name="Shape 8"/>
          <p:cNvSpPr/>
          <p:nvPr/>
        </p:nvSpPr>
        <p:spPr>
          <a:xfrm>
            <a:off x="822960" y="3108960"/>
            <a:ext cx="640080" cy="640080"/>
          </a:xfrm>
          <a:prstGeom prst="ellipse">
            <a:avLst/>
          </a:prstGeom>
          <a:solidFill>
            <a:srgbClr val="C9A24B"/>
          </a:solidFill>
          <a:ln w="12700">
            <a:solidFill>
              <a:srgbClr val="C9A24B"/>
            </a:solidFill>
            <a:prstDash val="solid"/>
          </a:ln>
        </p:spPr>
      </p:sp>
      <p:sp>
        <p:nvSpPr>
          <p:cNvPr id="11" name="Text 9"/>
          <p:cNvSpPr txBox="1"/>
          <p:nvPr/>
        </p:nvSpPr>
        <p:spPr>
          <a:xfrm>
            <a:off x="82296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A</a:t>
            </a:r>
            <a:endParaRPr lang="en-US" sz="2000" dirty="0"/>
          </a:p>
        </p:txBody>
      </p:sp>
      <p:sp>
        <p:nvSpPr>
          <p:cNvPr id="12" name="Text 10"/>
          <p:cNvSpPr txBox="1"/>
          <p:nvPr/>
        </p:nvSpPr>
        <p:spPr>
          <a:xfrm>
            <a:off x="169164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something."</a:t>
            </a:r>
            <a:endParaRPr lang="en-US" sz="1600" dirty="0"/>
          </a:p>
        </p:txBody>
      </p:sp>
      <p:sp>
        <p:nvSpPr>
          <p:cNvPr id="13" name="Shape 11"/>
          <p:cNvSpPr/>
          <p:nvPr/>
        </p:nvSpPr>
        <p:spPr>
          <a:xfrm>
            <a:off x="6172200" y="2651760"/>
            <a:ext cx="5440680" cy="1554480"/>
          </a:xfrm>
          <a:prstGeom prst="roundRect">
            <a:avLst>
              <a:gd name="adj" fmla="val 4706"/>
            </a:avLst>
          </a:prstGeom>
          <a:solidFill>
            <a:srgbClr val="3D3D3D"/>
          </a:solidFill>
          <a:ln w="9525">
            <a:solidFill>
              <a:srgbClr val="3D3D3D"/>
            </a:solidFill>
            <a:prstDash val="solid"/>
          </a:ln>
        </p:spPr>
      </p:sp>
      <p:sp>
        <p:nvSpPr>
          <p:cNvPr id="14" name="Shape 12"/>
          <p:cNvSpPr/>
          <p:nvPr/>
        </p:nvSpPr>
        <p:spPr>
          <a:xfrm>
            <a:off x="6446520" y="3108960"/>
            <a:ext cx="640080" cy="640080"/>
          </a:xfrm>
          <a:prstGeom prst="ellipse">
            <a:avLst/>
          </a:prstGeom>
          <a:solidFill>
            <a:srgbClr val="C9A24B"/>
          </a:solidFill>
          <a:ln w="12700">
            <a:solidFill>
              <a:srgbClr val="C9A24B"/>
            </a:solidFill>
            <a:prstDash val="solid"/>
          </a:ln>
        </p:spPr>
      </p:sp>
      <p:sp>
        <p:nvSpPr>
          <p:cNvPr id="15" name="Text 13"/>
          <p:cNvSpPr txBox="1"/>
          <p:nvPr/>
        </p:nvSpPr>
        <p:spPr>
          <a:xfrm>
            <a:off x="6446520" y="310896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B</a:t>
            </a:r>
            <a:endParaRPr lang="en-US" sz="2000" dirty="0"/>
          </a:p>
        </p:txBody>
      </p:sp>
      <p:sp>
        <p:nvSpPr>
          <p:cNvPr id="16" name="Text 14"/>
          <p:cNvSpPr txBox="1"/>
          <p:nvPr/>
        </p:nvSpPr>
        <p:spPr>
          <a:xfrm>
            <a:off x="7315200" y="265176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uneasy because Phil takes up the whole bench, leaving no room for Leah."</a:t>
            </a:r>
            <a:endParaRPr lang="en-US" sz="1600" dirty="0"/>
          </a:p>
        </p:txBody>
      </p:sp>
      <p:sp>
        <p:nvSpPr>
          <p:cNvPr id="17" name="Shape 15"/>
          <p:cNvSpPr/>
          <p:nvPr/>
        </p:nvSpPr>
        <p:spPr>
          <a:xfrm>
            <a:off x="548640" y="4434840"/>
            <a:ext cx="5440680" cy="1554480"/>
          </a:xfrm>
          <a:prstGeom prst="roundRect">
            <a:avLst>
              <a:gd name="adj" fmla="val 4706"/>
            </a:avLst>
          </a:prstGeom>
          <a:solidFill>
            <a:srgbClr val="3D3D3D"/>
          </a:solidFill>
          <a:ln w="9525">
            <a:solidFill>
              <a:srgbClr val="3D3D3D"/>
            </a:solidFill>
            <a:prstDash val="solid"/>
          </a:ln>
        </p:spPr>
      </p:sp>
      <p:sp>
        <p:nvSpPr>
          <p:cNvPr id="18" name="Shape 16"/>
          <p:cNvSpPr/>
          <p:nvPr/>
        </p:nvSpPr>
        <p:spPr>
          <a:xfrm>
            <a:off x="822960" y="4892040"/>
            <a:ext cx="640080" cy="640080"/>
          </a:xfrm>
          <a:prstGeom prst="ellipse">
            <a:avLst/>
          </a:prstGeom>
          <a:solidFill>
            <a:srgbClr val="C9A24B"/>
          </a:solidFill>
          <a:ln w="12700">
            <a:solidFill>
              <a:srgbClr val="C9A24B"/>
            </a:solidFill>
            <a:prstDash val="solid"/>
          </a:ln>
        </p:spPr>
      </p:sp>
      <p:sp>
        <p:nvSpPr>
          <p:cNvPr id="19" name="Text 17"/>
          <p:cNvSpPr txBox="1"/>
          <p:nvPr/>
        </p:nvSpPr>
        <p:spPr>
          <a:xfrm>
            <a:off x="82296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C</a:t>
            </a:r>
            <a:endParaRPr lang="en-US" sz="2000" dirty="0"/>
          </a:p>
        </p:txBody>
      </p:sp>
      <p:sp>
        <p:nvSpPr>
          <p:cNvPr id="20" name="Text 18"/>
          <p:cNvSpPr txBox="1"/>
          <p:nvPr/>
        </p:nvSpPr>
        <p:spPr>
          <a:xfrm>
            <a:off x="169164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"It makes the set better."</a:t>
            </a:r>
            <a:endParaRPr lang="en-US" sz="1600" dirty="0"/>
          </a:p>
        </p:txBody>
      </p:sp>
      <p:sp>
        <p:nvSpPr>
          <p:cNvPr id="21" name="Shape 19"/>
          <p:cNvSpPr/>
          <p:nvPr/>
        </p:nvSpPr>
        <p:spPr>
          <a:xfrm>
            <a:off x="6172200" y="4434840"/>
            <a:ext cx="5440680" cy="1554480"/>
          </a:xfrm>
          <a:prstGeom prst="roundRect">
            <a:avLst>
              <a:gd name="adj" fmla="val 4706"/>
            </a:avLst>
          </a:prstGeom>
          <a:solidFill>
            <a:srgbClr val="3D3D3D"/>
          </a:solidFill>
          <a:ln w="9525">
            <a:solidFill>
              <a:srgbClr val="3D3D3D"/>
            </a:solidFill>
            <a:prstDash val="solid"/>
          </a:ln>
        </p:spPr>
      </p:sp>
      <p:sp>
        <p:nvSpPr>
          <p:cNvPr id="22" name="Shape 20"/>
          <p:cNvSpPr/>
          <p:nvPr/>
        </p:nvSpPr>
        <p:spPr>
          <a:xfrm>
            <a:off x="6446520" y="4892040"/>
            <a:ext cx="640080" cy="640080"/>
          </a:xfrm>
          <a:prstGeom prst="ellipse">
            <a:avLst/>
          </a:prstGeom>
          <a:solidFill>
            <a:srgbClr val="C9A24B"/>
          </a:solidFill>
          <a:ln w="12700">
            <a:solidFill>
              <a:srgbClr val="C9A24B"/>
            </a:solidFill>
            <a:prstDash val="solid"/>
          </a:ln>
        </p:spPr>
      </p:sp>
      <p:sp>
        <p:nvSpPr>
          <p:cNvPr id="23" name="Text 21"/>
          <p:cNvSpPr txBox="1"/>
          <p:nvPr/>
        </p:nvSpPr>
        <p:spPr>
          <a:xfrm>
            <a:off x="6446520" y="4892040"/>
            <a:ext cx="640080" cy="640080"/>
          </a:xfrm>
          <a:prstGeom prst="rect">
            <a:avLst/>
          </a:prstGeom>
          <a:noFill/>
          <a:ln/>
        </p:spPr>
        <p:txBody>
          <a:bodyPr wrap="square" lIns="0" tIns="0" rIns="0" bIns="0" rtlCol="0" anchor="ctr"/>
          <a:lstStyle/>
          <a:p>
            <a:pPr algn="ctr" indent="0" marL="0">
              <a:buNone/>
            </a:pPr>
            <a:r>
              <a:rPr lang="en-US" sz="2000" b="1" dirty="0">
                <a:solidFill>
                  <a:srgbClr val="2B2B2B"/>
                </a:solidFill>
                <a:latin typeface="Cambria" pitchFamily="34" charset="0"/>
                <a:ea typeface="Cambria" pitchFamily="34" charset="-122"/>
                <a:cs typeface="Cambria" pitchFamily="34" charset="-120"/>
              </a:rPr>
              <a:t>D</a:t>
            </a:r>
            <a:endParaRPr lang="en-US" sz="2000" dirty="0"/>
          </a:p>
        </p:txBody>
      </p:sp>
      <p:sp>
        <p:nvSpPr>
          <p:cNvPr id="24" name="Text 22"/>
          <p:cNvSpPr txBox="1"/>
          <p:nvPr/>
        </p:nvSpPr>
        <p:spPr>
          <a:xfrm>
            <a:off x="7315200" y="4434840"/>
            <a:ext cx="4114800" cy="155448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enjoy the play."</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SET KNOWLEDGE CHECK — MINI WHITEBOARDS</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Which Letter Is It?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Which letter</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Text 6"/>
          <p:cNvSpPr txBox="1"/>
          <p:nvPr/>
        </p:nvSpPr>
        <p:spPr>
          <a:xfrm>
            <a:off x="548640" y="1417320"/>
            <a:ext cx="10972800" cy="365760"/>
          </a:xfrm>
          <a:prstGeom prst="rect">
            <a:avLst/>
          </a:prstGeom>
          <a:noFill/>
          <a:ln/>
        </p:spPr>
        <p:txBody>
          <a:bodyPr wrap="square" lIns="0" tIns="0" rIns="0" bIns="0" rtlCol="0" anchor="t"/>
          <a:lstStyle/>
          <a:p>
            <a:pPr indent="0" marL="0">
              <a:buNone/>
            </a:pPr>
            <a:r>
              <a:rPr lang="en-US" sz="1500" i="1" dirty="0">
                <a:solidFill>
                  <a:srgbClr val="D8D5CF"/>
                </a:solidFill>
                <a:latin typeface="Calibri" pitchFamily="34" charset="0"/>
                <a:ea typeface="Calibri" pitchFamily="34" charset="-122"/>
                <a:cs typeface="Calibri" pitchFamily="34" charset="-120"/>
              </a:rPr>
              <a:t>Write the letter (C, I, D, E or R) for each set sentence.</a:t>
            </a:r>
            <a:endParaRPr lang="en-US" sz="1500" dirty="0"/>
          </a:p>
        </p:txBody>
      </p:sp>
      <p:sp>
        <p:nvSpPr>
          <p:cNvPr id="9" name="Shape 7"/>
          <p:cNvSpPr/>
          <p:nvPr/>
        </p:nvSpPr>
        <p:spPr>
          <a:xfrm>
            <a:off x="548640" y="1920240"/>
            <a:ext cx="11064240" cy="731520"/>
          </a:xfrm>
          <a:prstGeom prst="roundRect">
            <a:avLst>
              <a:gd name="adj" fmla="val 10000"/>
            </a:avLst>
          </a:prstGeom>
          <a:solidFill>
            <a:srgbClr val="3D3D3D"/>
          </a:solidFill>
          <a:ln w="9525">
            <a:solidFill>
              <a:srgbClr val="3D3D3D"/>
            </a:solidFill>
            <a:prstDash val="solid"/>
          </a:ln>
        </p:spPr>
      </p:sp>
      <p:sp>
        <p:nvSpPr>
          <p:cNvPr id="10" name="Text 8"/>
          <p:cNvSpPr txBox="1"/>
          <p:nvPr/>
        </p:nvSpPr>
        <p:spPr>
          <a:xfrm>
            <a:off x="777240" y="192024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325880" y="192024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"This only needs one bench and a roll of grass, so it is quick to set and realistic for a school production."</a:t>
            </a:r>
            <a:endParaRPr lang="en-US" sz="1600" dirty="0"/>
          </a:p>
        </p:txBody>
      </p:sp>
      <p:sp>
        <p:nvSpPr>
          <p:cNvPr id="12" name="Shape 10"/>
          <p:cNvSpPr/>
          <p:nvPr/>
        </p:nvSpPr>
        <p:spPr>
          <a:xfrm>
            <a:off x="548640" y="2788920"/>
            <a:ext cx="11064240" cy="731520"/>
          </a:xfrm>
          <a:prstGeom prst="roundRect">
            <a:avLst>
              <a:gd name="adj" fmla="val 10000"/>
            </a:avLst>
          </a:prstGeom>
          <a:solidFill>
            <a:srgbClr val="3D3D3D"/>
          </a:solidFill>
          <a:ln w="9525">
            <a:solidFill>
              <a:srgbClr val="3D3D3D"/>
            </a:solidFill>
            <a:prstDash val="solid"/>
          </a:ln>
        </p:spPr>
      </p:sp>
      <p:sp>
        <p:nvSpPr>
          <p:cNvPr id="13" name="Text 11"/>
          <p:cNvSpPr txBox="1"/>
          <p:nvPr/>
        </p:nvSpPr>
        <p:spPr>
          <a:xfrm>
            <a:off x="777240" y="278892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2</a:t>
            </a:r>
            <a:endParaRPr lang="en-US" sz="2000" dirty="0"/>
          </a:p>
        </p:txBody>
      </p:sp>
      <p:sp>
        <p:nvSpPr>
          <p:cNvPr id="14" name="Text 12"/>
          <p:cNvSpPr txBox="1"/>
          <p:nvPr/>
        </p:nvSpPr>
        <p:spPr>
          <a:xfrm>
            <a:off x="1325880" y="278892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"My set vision is to make the audience feel how alone Leah is, building on the original's bare stage."</a:t>
            </a:r>
            <a:endParaRPr lang="en-US" sz="1600" dirty="0"/>
          </a:p>
        </p:txBody>
      </p:sp>
      <p:sp>
        <p:nvSpPr>
          <p:cNvPr id="15" name="Shape 13"/>
          <p:cNvSpPr/>
          <p:nvPr/>
        </p:nvSpPr>
        <p:spPr>
          <a:xfrm>
            <a:off x="548640" y="3657600"/>
            <a:ext cx="11064240" cy="731520"/>
          </a:xfrm>
          <a:prstGeom prst="roundRect">
            <a:avLst>
              <a:gd name="adj" fmla="val 10000"/>
            </a:avLst>
          </a:prstGeom>
          <a:solidFill>
            <a:srgbClr val="3D3D3D"/>
          </a:solidFill>
          <a:ln w="9525">
            <a:solidFill>
              <a:srgbClr val="3D3D3D"/>
            </a:solidFill>
            <a:prstDash val="solid"/>
          </a:ln>
        </p:spPr>
      </p:sp>
      <p:sp>
        <p:nvSpPr>
          <p:cNvPr id="16" name="Text 14"/>
          <p:cNvSpPr txBox="1"/>
          <p:nvPr/>
        </p:nvSpPr>
        <p:spPr>
          <a:xfrm>
            <a:off x="777240" y="365760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3</a:t>
            </a:r>
            <a:endParaRPr lang="en-US" sz="2000" dirty="0"/>
          </a:p>
        </p:txBody>
      </p:sp>
      <p:sp>
        <p:nvSpPr>
          <p:cNvPr id="17" name="Text 15"/>
          <p:cNvSpPr txBox="1"/>
          <p:nvPr/>
        </p:nvSpPr>
        <p:spPr>
          <a:xfrm>
            <a:off x="1325880" y="365760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"The audience would feel trapped, as if the dark floor is closing in on the field."</a:t>
            </a:r>
            <a:endParaRPr lang="en-US" sz="1600" dirty="0"/>
          </a:p>
        </p:txBody>
      </p:sp>
      <p:sp>
        <p:nvSpPr>
          <p:cNvPr id="18" name="Shape 16"/>
          <p:cNvSpPr/>
          <p:nvPr/>
        </p:nvSpPr>
        <p:spPr>
          <a:xfrm>
            <a:off x="548640" y="4526280"/>
            <a:ext cx="11064240" cy="731520"/>
          </a:xfrm>
          <a:prstGeom prst="roundRect">
            <a:avLst>
              <a:gd name="adj" fmla="val 10000"/>
            </a:avLst>
          </a:prstGeom>
          <a:solidFill>
            <a:srgbClr val="3D3D3D"/>
          </a:solidFill>
          <a:ln w="9525">
            <a:solidFill>
              <a:srgbClr val="3D3D3D"/>
            </a:solidFill>
            <a:prstDash val="solid"/>
          </a:ln>
        </p:spPr>
      </p:sp>
      <p:sp>
        <p:nvSpPr>
          <p:cNvPr id="19" name="Text 17"/>
          <p:cNvSpPr txBox="1"/>
          <p:nvPr/>
        </p:nvSpPr>
        <p:spPr>
          <a:xfrm>
            <a:off x="777240" y="452628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4</a:t>
            </a:r>
            <a:endParaRPr lang="en-US" sz="2000" dirty="0"/>
          </a:p>
        </p:txBody>
      </p:sp>
      <p:sp>
        <p:nvSpPr>
          <p:cNvPr id="20" name="Text 18"/>
          <p:cNvSpPr txBox="1"/>
          <p:nvPr/>
        </p:nvSpPr>
        <p:spPr>
          <a:xfrm>
            <a:off x="1325880" y="452628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"As Jan asks "What are we going to do?", the 4-metre grass square is unrolled in 8 seconds."</a:t>
            </a:r>
            <a:endParaRPr lang="en-US" sz="1600" dirty="0"/>
          </a:p>
        </p:txBody>
      </p:sp>
      <p:sp>
        <p:nvSpPr>
          <p:cNvPr id="21" name="Shape 19"/>
          <p:cNvSpPr/>
          <p:nvPr/>
        </p:nvSpPr>
        <p:spPr>
          <a:xfrm>
            <a:off x="548640" y="5394960"/>
            <a:ext cx="11064240" cy="731520"/>
          </a:xfrm>
          <a:prstGeom prst="roundRect">
            <a:avLst>
              <a:gd name="adj" fmla="val 10000"/>
            </a:avLst>
          </a:prstGeom>
          <a:solidFill>
            <a:srgbClr val="3D3D3D"/>
          </a:solidFill>
          <a:ln w="9525">
            <a:solidFill>
              <a:srgbClr val="3D3D3D"/>
            </a:solidFill>
            <a:prstDash val="solid"/>
          </a:ln>
        </p:spPr>
      </p:sp>
      <p:sp>
        <p:nvSpPr>
          <p:cNvPr id="22" name="Text 20"/>
          <p:cNvSpPr txBox="1"/>
          <p:nvPr/>
        </p:nvSpPr>
        <p:spPr>
          <a:xfrm>
            <a:off x="777240" y="5394960"/>
            <a:ext cx="457200" cy="731520"/>
          </a:xfrm>
          <a:prstGeom prst="rect">
            <a:avLst/>
          </a:prstGeom>
          <a:noFill/>
          <a:ln/>
        </p:spPr>
        <p:txBody>
          <a:bodyPr wrap="square" lIns="0" tIns="0" rIns="0" bIns="0" rtlCol="0" anchor="ctr"/>
          <a:lstStyle/>
          <a:p>
            <a:pPr indent="0" marL="0">
              <a:buNone/>
            </a:pPr>
            <a:r>
              <a:rPr lang="en-US" sz="2000" b="1" dirty="0">
                <a:solidFill>
                  <a:srgbClr val="C9A24B"/>
                </a:solidFill>
                <a:latin typeface="Cambria" pitchFamily="34" charset="0"/>
                <a:ea typeface="Cambria" pitchFamily="34" charset="-122"/>
                <a:cs typeface="Cambria" pitchFamily="34" charset="-120"/>
              </a:rPr>
              <a:t>5</a:t>
            </a:r>
            <a:endParaRPr lang="en-US" sz="2000" dirty="0"/>
          </a:p>
        </p:txBody>
      </p:sp>
      <p:sp>
        <p:nvSpPr>
          <p:cNvPr id="23" name="Text 21"/>
          <p:cNvSpPr txBox="1"/>
          <p:nvPr/>
        </p:nvSpPr>
        <p:spPr>
          <a:xfrm>
            <a:off x="1325880" y="5394960"/>
            <a:ext cx="10058400" cy="731520"/>
          </a:xfrm>
          <a:prstGeom prst="rect">
            <a:avLst/>
          </a:prstGeom>
          <a:noFill/>
          <a:ln/>
        </p:spPr>
        <p:txBody>
          <a:bodyPr wrap="square" lIns="0" tIns="0" rIns="0" bIns="0" rtlCol="0" anchor="ctr"/>
          <a:lstStyle/>
          <a:p>
            <a:pPr indent="0" marL="0">
              <a:buNone/>
            </a:pPr>
            <a:r>
              <a:rPr lang="en-US" sz="1600" dirty="0">
                <a:solidFill>
                  <a:srgbClr val="FFFFFF"/>
                </a:solidFill>
                <a:latin typeface="Calibri" pitchFamily="34" charset="0"/>
                <a:ea typeface="Calibri" pitchFamily="34" charset="-122"/>
                <a:cs typeface="Calibri" pitchFamily="34" charset="-120"/>
              </a:rPr>
              <a:t>"I would use a minimalist set with one wooden bench and a square of artificial grass."</a:t>
            </a:r>
            <a:endParaRPr lang="en-US" sz="16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WE DO — A WHOLE SET CIDER POINT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All Five Together: "Everyone's Scared"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We do — whole point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8A8173"/>
          </a:solidFill>
          <a:ln w="19050">
            <a:solidFill>
              <a:srgbClr val="8A8173"/>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WE DO  ·  8 MIN</a:t>
            </a:r>
            <a:endParaRPr lang="en-US" sz="1400" dirty="0"/>
          </a:p>
        </p:txBody>
      </p:sp>
      <p:sp>
        <p:nvSpPr>
          <p:cNvPr id="8" name="Shape 6"/>
          <p:cNvSpPr/>
          <p:nvPr/>
        </p:nvSpPr>
        <p:spPr>
          <a:xfrm>
            <a:off x="548640" y="1645920"/>
            <a:ext cx="11064240" cy="777240"/>
          </a:xfrm>
          <a:prstGeom prst="roundRect">
            <a:avLst>
              <a:gd name="adj" fmla="val 9412"/>
            </a:avLst>
          </a:prstGeom>
          <a:solidFill>
            <a:srgbClr val="FFFFFF"/>
          </a:solidFill>
          <a:ln w="9525">
            <a:solidFill>
              <a:srgbClr val="FFFFFF"/>
            </a:solidFill>
            <a:prstDash val="solid"/>
          </a:ln>
        </p:spPr>
      </p:sp>
      <p:sp>
        <p:nvSpPr>
          <p:cNvPr id="9" name="Shape 7"/>
          <p:cNvSpPr/>
          <p:nvPr/>
        </p:nvSpPr>
        <p:spPr>
          <a:xfrm>
            <a:off x="731520" y="1755648"/>
            <a:ext cx="548640" cy="548640"/>
          </a:xfrm>
          <a:prstGeom prst="ellipse">
            <a:avLst/>
          </a:prstGeom>
          <a:solidFill>
            <a:srgbClr val="C9A24B"/>
          </a:solidFill>
          <a:ln w="12700">
            <a:solidFill>
              <a:srgbClr val="C9A24B"/>
            </a:solidFill>
            <a:prstDash val="solid"/>
          </a:ln>
        </p:spPr>
      </p:sp>
      <p:sp>
        <p:nvSpPr>
          <p:cNvPr id="10" name="Text 8"/>
          <p:cNvSpPr txBox="1"/>
          <p:nvPr/>
        </p:nvSpPr>
        <p:spPr>
          <a:xfrm>
            <a:off x="731520" y="17556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11" name="Text 9"/>
          <p:cNvSpPr txBox="1"/>
          <p:nvPr/>
        </p:nvSpPr>
        <p:spPr>
          <a:xfrm>
            <a:off x="1508760" y="16459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What is our set vision for "Everyone's scared"? Which theme? How does the original help?</a:t>
            </a:r>
            <a:endParaRPr lang="en-US" sz="1700" dirty="0"/>
          </a:p>
        </p:txBody>
      </p:sp>
      <p:sp>
        <p:nvSpPr>
          <p:cNvPr id="12" name="Shape 10"/>
          <p:cNvSpPr/>
          <p:nvPr/>
        </p:nvSpPr>
        <p:spPr>
          <a:xfrm>
            <a:off x="548640" y="2560320"/>
            <a:ext cx="11064240" cy="777240"/>
          </a:xfrm>
          <a:prstGeom prst="roundRect">
            <a:avLst>
              <a:gd name="adj" fmla="val 9412"/>
            </a:avLst>
          </a:prstGeom>
          <a:solidFill>
            <a:srgbClr val="FFFFFF"/>
          </a:solidFill>
          <a:ln w="9525">
            <a:solidFill>
              <a:srgbClr val="FFFFFF"/>
            </a:solidFill>
            <a:prstDash val="solid"/>
          </a:ln>
        </p:spPr>
      </p:sp>
      <p:sp>
        <p:nvSpPr>
          <p:cNvPr id="13" name="Shape 11"/>
          <p:cNvSpPr/>
          <p:nvPr/>
        </p:nvSpPr>
        <p:spPr>
          <a:xfrm>
            <a:off x="731520" y="2670048"/>
            <a:ext cx="548640" cy="548640"/>
          </a:xfrm>
          <a:prstGeom prst="ellipse">
            <a:avLst/>
          </a:prstGeom>
          <a:solidFill>
            <a:srgbClr val="990011"/>
          </a:solidFill>
          <a:ln w="12700">
            <a:solidFill>
              <a:srgbClr val="990011"/>
            </a:solidFill>
            <a:prstDash val="solid"/>
          </a:ln>
        </p:spPr>
      </p:sp>
      <p:sp>
        <p:nvSpPr>
          <p:cNvPr id="14" name="Text 12"/>
          <p:cNvSpPr txBox="1"/>
          <p:nvPr/>
        </p:nvSpPr>
        <p:spPr>
          <a:xfrm>
            <a:off x="731520" y="26700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5" name="Text 13"/>
          <p:cNvSpPr txBox="1"/>
          <p:nvPr/>
        </p:nvSpPr>
        <p:spPr>
          <a:xfrm>
            <a:off x="1508760" y="25603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Which style, surface, furniture, props?</a:t>
            </a:r>
            <a:endParaRPr lang="en-US" sz="1700" dirty="0"/>
          </a:p>
        </p:txBody>
      </p:sp>
      <p:sp>
        <p:nvSpPr>
          <p:cNvPr id="16" name="Shape 14"/>
          <p:cNvSpPr/>
          <p:nvPr/>
        </p:nvSpPr>
        <p:spPr>
          <a:xfrm>
            <a:off x="548640" y="3474720"/>
            <a:ext cx="11064240" cy="777240"/>
          </a:xfrm>
          <a:prstGeom prst="roundRect">
            <a:avLst>
              <a:gd name="adj" fmla="val 9412"/>
            </a:avLst>
          </a:prstGeom>
          <a:solidFill>
            <a:srgbClr val="FFFFFF"/>
          </a:solidFill>
          <a:ln w="9525">
            <a:solidFill>
              <a:srgbClr val="FFFFFF"/>
            </a:solidFill>
            <a:prstDash val="solid"/>
          </a:ln>
        </p:spPr>
      </p:sp>
      <p:sp>
        <p:nvSpPr>
          <p:cNvPr id="17" name="Shape 15"/>
          <p:cNvSpPr/>
          <p:nvPr/>
        </p:nvSpPr>
        <p:spPr>
          <a:xfrm>
            <a:off x="731520" y="3584448"/>
            <a:ext cx="548640" cy="548640"/>
          </a:xfrm>
          <a:prstGeom prst="ellipse">
            <a:avLst/>
          </a:prstGeom>
          <a:solidFill>
            <a:srgbClr val="1F5C4E"/>
          </a:solidFill>
          <a:ln w="12700">
            <a:solidFill>
              <a:srgbClr val="1F5C4E"/>
            </a:solidFill>
            <a:prstDash val="solid"/>
          </a:ln>
        </p:spPr>
      </p:sp>
      <p:sp>
        <p:nvSpPr>
          <p:cNvPr id="18" name="Text 16"/>
          <p:cNvSpPr txBox="1"/>
          <p:nvPr/>
        </p:nvSpPr>
        <p:spPr>
          <a:xfrm>
            <a:off x="731520" y="35844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9" name="Text 17"/>
          <p:cNvSpPr txBox="1"/>
          <p:nvPr/>
        </p:nvSpPr>
        <p:spPr>
          <a:xfrm>
            <a:off x="1508760" y="34747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Where exactly is Leah on the set, how far from Phil? What surrounds the grass?</a:t>
            </a:r>
            <a:endParaRPr lang="en-US" sz="1700" dirty="0"/>
          </a:p>
        </p:txBody>
      </p:sp>
      <p:sp>
        <p:nvSpPr>
          <p:cNvPr id="20" name="Shape 18"/>
          <p:cNvSpPr/>
          <p:nvPr/>
        </p:nvSpPr>
        <p:spPr>
          <a:xfrm>
            <a:off x="548640" y="4389120"/>
            <a:ext cx="11064240" cy="777240"/>
          </a:xfrm>
          <a:prstGeom prst="roundRect">
            <a:avLst>
              <a:gd name="adj" fmla="val 9412"/>
            </a:avLst>
          </a:prstGeom>
          <a:solidFill>
            <a:srgbClr val="FFFFFF"/>
          </a:solidFill>
          <a:ln w="9525">
            <a:solidFill>
              <a:srgbClr val="FFFFFF"/>
            </a:solidFill>
            <a:prstDash val="solid"/>
          </a:ln>
        </p:spPr>
      </p:sp>
      <p:sp>
        <p:nvSpPr>
          <p:cNvPr id="21" name="Shape 19"/>
          <p:cNvSpPr/>
          <p:nvPr/>
        </p:nvSpPr>
        <p:spPr>
          <a:xfrm>
            <a:off x="731520" y="4498848"/>
            <a:ext cx="548640" cy="548640"/>
          </a:xfrm>
          <a:prstGeom prst="ellipse">
            <a:avLst/>
          </a:prstGeom>
          <a:solidFill>
            <a:srgbClr val="2C4A6E"/>
          </a:solidFill>
          <a:ln w="12700">
            <a:solidFill>
              <a:srgbClr val="2C4A6E"/>
            </a:solidFill>
            <a:prstDash val="solid"/>
          </a:ln>
        </p:spPr>
      </p:sp>
      <p:sp>
        <p:nvSpPr>
          <p:cNvPr id="22" name="Text 20"/>
          <p:cNvSpPr txBox="1"/>
          <p:nvPr/>
        </p:nvSpPr>
        <p:spPr>
          <a:xfrm>
            <a:off x="731520" y="44988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3" name="Text 21"/>
          <p:cNvSpPr txBox="1"/>
          <p:nvPr/>
        </p:nvSpPr>
        <p:spPr>
          <a:xfrm>
            <a:off x="1508760" y="43891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Why does it work? How much set does it need?</a:t>
            </a:r>
            <a:endParaRPr lang="en-US" sz="1700" dirty="0"/>
          </a:p>
        </p:txBody>
      </p:sp>
      <p:sp>
        <p:nvSpPr>
          <p:cNvPr id="24" name="Shape 22"/>
          <p:cNvSpPr/>
          <p:nvPr/>
        </p:nvSpPr>
        <p:spPr>
          <a:xfrm>
            <a:off x="548640" y="5303520"/>
            <a:ext cx="11064240" cy="777240"/>
          </a:xfrm>
          <a:prstGeom prst="roundRect">
            <a:avLst>
              <a:gd name="adj" fmla="val 9412"/>
            </a:avLst>
          </a:prstGeom>
          <a:solidFill>
            <a:srgbClr val="FFFFFF"/>
          </a:solidFill>
          <a:ln w="9525">
            <a:solidFill>
              <a:srgbClr val="FFFFFF"/>
            </a:solidFill>
            <a:prstDash val="solid"/>
          </a:ln>
        </p:spPr>
      </p:sp>
      <p:sp>
        <p:nvSpPr>
          <p:cNvPr id="25" name="Shape 23"/>
          <p:cNvSpPr/>
          <p:nvPr/>
        </p:nvSpPr>
        <p:spPr>
          <a:xfrm>
            <a:off x="731520" y="5413248"/>
            <a:ext cx="548640" cy="548640"/>
          </a:xfrm>
          <a:prstGeom prst="ellipse">
            <a:avLst/>
          </a:prstGeom>
          <a:solidFill>
            <a:srgbClr val="6B3F69"/>
          </a:solidFill>
          <a:ln w="12700">
            <a:solidFill>
              <a:srgbClr val="6B3F69"/>
            </a:solidFill>
            <a:prstDash val="solid"/>
          </a:ln>
        </p:spPr>
      </p:sp>
      <p:sp>
        <p:nvSpPr>
          <p:cNvPr id="26" name="Text 24"/>
          <p:cNvSpPr txBox="1"/>
          <p:nvPr/>
        </p:nvSpPr>
        <p:spPr>
          <a:xfrm>
            <a:off x="731520" y="541324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7" name="Text 25"/>
          <p:cNvSpPr txBox="1"/>
          <p:nvPr/>
        </p:nvSpPr>
        <p:spPr>
          <a:xfrm>
            <a:off x="1508760" y="5303520"/>
            <a:ext cx="9875520" cy="777240"/>
          </a:xfrm>
          <a:prstGeom prst="rect">
            <a:avLst/>
          </a:prstGeom>
          <a:noFill/>
          <a:ln/>
        </p:spPr>
        <p:txBody>
          <a:bodyPr wrap="square" lIns="0" tIns="0" rIns="0" bIns="0" rtlCol="0" anchor="ctr"/>
          <a:lstStyle/>
          <a:p>
            <a:pPr indent="0" marL="0">
              <a:buNone/>
            </a:pPr>
            <a:r>
              <a:rPr lang="en-US" sz="1700" dirty="0">
                <a:solidFill>
                  <a:srgbClr val="222222"/>
                </a:solidFill>
                <a:latin typeface="Calibri" pitchFamily="34" charset="0"/>
                <a:ea typeface="Calibri" pitchFamily="34" charset="-122"/>
                <a:cs typeface="Calibri" pitchFamily="34" charset="-120"/>
              </a:rPr>
              <a:t>What should the audience feel, and why?</a:t>
            </a:r>
            <a:endParaRPr lang="en-US" sz="1700" dirty="0"/>
          </a:p>
        </p:txBody>
      </p:sp>
      <p:sp>
        <p:nvSpPr>
          <p:cNvPr id="28" name="Text 26"/>
          <p:cNvSpPr txBox="1"/>
          <p:nvPr/>
        </p:nvSpPr>
        <p:spPr>
          <a:xfrm>
            <a:off x="548640" y="6217920"/>
            <a:ext cx="10972800" cy="274320"/>
          </a:xfrm>
          <a:prstGeom prst="rect">
            <a:avLst/>
          </a:prstGeom>
          <a:noFill/>
          <a:ln/>
        </p:spPr>
        <p:txBody>
          <a:bodyPr wrap="square" lIns="0" tIns="0" rIns="0" bIns="0" rtlCol="0" anchor="t"/>
          <a:lstStyle/>
          <a:p>
            <a:pPr indent="0" marL="0">
              <a:buNone/>
            </a:pPr>
            <a:r>
              <a:rPr lang="en-US" sz="1300" i="1" dirty="0">
                <a:solidFill>
                  <a:srgbClr val="5A5A5A"/>
                </a:solidFill>
                <a:latin typeface="Calibri" pitchFamily="34" charset="0"/>
                <a:ea typeface="Calibri" pitchFamily="34" charset="-122"/>
                <a:cs typeface="Calibri" pitchFamily="34" charset="-120"/>
              </a:rPr>
              <a:t>Scaffold fades: prompt questions only — no sentence starters.</a:t>
            </a:r>
            <a:endParaRPr lang="en-US" sz="13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2B2B2B"/>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C9A24B"/>
                </a:solidFill>
                <a:latin typeface="Calibri" pitchFamily="34" charset="0"/>
                <a:ea typeface="Calibri" pitchFamily="34" charset="-122"/>
                <a:cs typeface="Calibri" pitchFamily="34" charset="-120"/>
              </a:rPr>
              <a:t>WE DO — ONE POSSIBLE VERSION</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FFFFFF"/>
                </a:solidFill>
                <a:latin typeface="Cambria" pitchFamily="34" charset="0"/>
                <a:ea typeface="Cambria" pitchFamily="34" charset="-122"/>
                <a:cs typeface="Cambria" pitchFamily="34" charset="-120"/>
              </a:rPr>
              <a:t>Compare With Our Class Paragraph</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9A9A9A"/>
                </a:solidFill>
                <a:latin typeface="Calibri" pitchFamily="34" charset="0"/>
                <a:ea typeface="Calibri" pitchFamily="34" charset="-122"/>
                <a:cs typeface="Calibri" pitchFamily="34" charset="-120"/>
              </a:rPr>
              <a:t>We do — model</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9A9A9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548640" y="1600200"/>
            <a:ext cx="11064240" cy="822960"/>
          </a:xfrm>
          <a:prstGeom prst="roundRect">
            <a:avLst>
              <a:gd name="adj" fmla="val 8889"/>
            </a:avLst>
          </a:prstGeom>
          <a:solidFill>
            <a:srgbClr val="3D3D3D"/>
          </a:solidFill>
          <a:ln w="9525">
            <a:solidFill>
              <a:srgbClr val="3D3D3D"/>
            </a:solidFill>
            <a:prstDash val="solid"/>
          </a:ln>
        </p:spPr>
      </p:sp>
      <p:sp>
        <p:nvSpPr>
          <p:cNvPr id="7" name="Shape 5"/>
          <p:cNvSpPr/>
          <p:nvPr/>
        </p:nvSpPr>
        <p:spPr>
          <a:xfrm>
            <a:off x="731520" y="1737360"/>
            <a:ext cx="548640" cy="548640"/>
          </a:xfrm>
          <a:prstGeom prst="ellipse">
            <a:avLst/>
          </a:prstGeom>
          <a:solidFill>
            <a:srgbClr val="C9A24B"/>
          </a:solidFill>
          <a:ln w="12700">
            <a:solidFill>
              <a:srgbClr val="C9A24B"/>
            </a:solidFill>
            <a:prstDash val="solid"/>
          </a:ln>
        </p:spPr>
      </p:sp>
      <p:sp>
        <p:nvSpPr>
          <p:cNvPr id="8" name="Text 6"/>
          <p:cNvSpPr txBox="1"/>
          <p:nvPr/>
        </p:nvSpPr>
        <p:spPr>
          <a:xfrm>
            <a:off x="731520" y="1737360"/>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C</a:t>
            </a:r>
            <a:endParaRPr lang="en-US" sz="1800" dirty="0"/>
          </a:p>
        </p:txBody>
      </p:sp>
      <p:sp>
        <p:nvSpPr>
          <p:cNvPr id="9" name="Text 7"/>
          <p:cNvSpPr txBox="1"/>
          <p:nvPr/>
        </p:nvSpPr>
        <p:spPr>
          <a:xfrm>
            <a:off x="1508760" y="1600200"/>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My set vision is to show that Leah's fear is everyone's fear, building on the original's bare, tarmac-textured stage so the field feels like it could be anywhere.</a:t>
            </a:r>
            <a:endParaRPr lang="en-US" sz="1400" dirty="0"/>
          </a:p>
        </p:txBody>
      </p:sp>
      <p:sp>
        <p:nvSpPr>
          <p:cNvPr id="10" name="Shape 8"/>
          <p:cNvSpPr/>
          <p:nvPr/>
        </p:nvSpPr>
        <p:spPr>
          <a:xfrm>
            <a:off x="548640" y="2542032"/>
            <a:ext cx="11064240" cy="822960"/>
          </a:xfrm>
          <a:prstGeom prst="roundRect">
            <a:avLst>
              <a:gd name="adj" fmla="val 8889"/>
            </a:avLst>
          </a:prstGeom>
          <a:solidFill>
            <a:srgbClr val="3D3D3D"/>
          </a:solidFill>
          <a:ln w="9525">
            <a:solidFill>
              <a:srgbClr val="3D3D3D"/>
            </a:solidFill>
            <a:prstDash val="solid"/>
          </a:ln>
        </p:spPr>
      </p:sp>
      <p:sp>
        <p:nvSpPr>
          <p:cNvPr id="11" name="Shape 9"/>
          <p:cNvSpPr/>
          <p:nvPr/>
        </p:nvSpPr>
        <p:spPr>
          <a:xfrm>
            <a:off x="731520" y="2679192"/>
            <a:ext cx="548640" cy="548640"/>
          </a:xfrm>
          <a:prstGeom prst="ellipse">
            <a:avLst/>
          </a:prstGeom>
          <a:solidFill>
            <a:srgbClr val="990011"/>
          </a:solidFill>
          <a:ln w="12700">
            <a:solidFill>
              <a:srgbClr val="990011"/>
            </a:solidFill>
            <a:prstDash val="solid"/>
          </a:ln>
        </p:spPr>
      </p:sp>
      <p:sp>
        <p:nvSpPr>
          <p:cNvPr id="12" name="Text 10"/>
          <p:cNvSpPr txBox="1"/>
          <p:nvPr/>
        </p:nvSpPr>
        <p:spPr>
          <a:xfrm>
            <a:off x="731520" y="2679192"/>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I</a:t>
            </a:r>
            <a:endParaRPr lang="en-US" sz="1800" dirty="0"/>
          </a:p>
        </p:txBody>
      </p:sp>
      <p:sp>
        <p:nvSpPr>
          <p:cNvPr id="13" name="Text 11"/>
          <p:cNvSpPr txBox="1"/>
          <p:nvPr/>
        </p:nvSpPr>
        <p:spPr>
          <a:xfrm>
            <a:off x="1508760" y="2542032"/>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I would keep the same minimalist field: the worn artificial-grass square and the single bench, with the bare black floor visible all around it.</a:t>
            </a:r>
            <a:endParaRPr lang="en-US" sz="1400" dirty="0"/>
          </a:p>
        </p:txBody>
      </p:sp>
      <p:sp>
        <p:nvSpPr>
          <p:cNvPr id="14" name="Shape 12"/>
          <p:cNvSpPr/>
          <p:nvPr/>
        </p:nvSpPr>
        <p:spPr>
          <a:xfrm>
            <a:off x="548640" y="3483864"/>
            <a:ext cx="11064240" cy="822960"/>
          </a:xfrm>
          <a:prstGeom prst="roundRect">
            <a:avLst>
              <a:gd name="adj" fmla="val 8889"/>
            </a:avLst>
          </a:prstGeom>
          <a:solidFill>
            <a:srgbClr val="3D3D3D"/>
          </a:solidFill>
          <a:ln w="9525">
            <a:solidFill>
              <a:srgbClr val="3D3D3D"/>
            </a:solidFill>
            <a:prstDash val="solid"/>
          </a:ln>
        </p:spPr>
      </p:sp>
      <p:sp>
        <p:nvSpPr>
          <p:cNvPr id="15" name="Shape 13"/>
          <p:cNvSpPr/>
          <p:nvPr/>
        </p:nvSpPr>
        <p:spPr>
          <a:xfrm>
            <a:off x="731520" y="3621024"/>
            <a:ext cx="548640" cy="548640"/>
          </a:xfrm>
          <a:prstGeom prst="ellipse">
            <a:avLst/>
          </a:prstGeom>
          <a:solidFill>
            <a:srgbClr val="1F5C4E"/>
          </a:solidFill>
          <a:ln w="12700">
            <a:solidFill>
              <a:srgbClr val="1F5C4E"/>
            </a:solidFill>
            <a:prstDash val="solid"/>
          </a:ln>
        </p:spPr>
      </p:sp>
      <p:sp>
        <p:nvSpPr>
          <p:cNvPr id="16" name="Text 14"/>
          <p:cNvSpPr txBox="1"/>
          <p:nvPr/>
        </p:nvSpPr>
        <p:spPr>
          <a:xfrm>
            <a:off x="731520" y="3621024"/>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D</a:t>
            </a:r>
            <a:endParaRPr lang="en-US" sz="1800" dirty="0"/>
          </a:p>
        </p:txBody>
      </p:sp>
      <p:sp>
        <p:nvSpPr>
          <p:cNvPr id="17" name="Text 15"/>
          <p:cNvSpPr txBox="1"/>
          <p:nvPr/>
        </p:nvSpPr>
        <p:spPr>
          <a:xfrm>
            <a:off x="1508760" y="3483864"/>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As Leah says "Everyone's scared", she stands at the very edge of the 4-metre grass square, downstage right, 3 metres from Phil on the bench. Beyond the grass, the bare black floor stretches out on every side, so the small patch of field looks like an island in the dark.</a:t>
            </a:r>
            <a:endParaRPr lang="en-US" sz="1400" dirty="0"/>
          </a:p>
        </p:txBody>
      </p:sp>
      <p:sp>
        <p:nvSpPr>
          <p:cNvPr id="18" name="Shape 16"/>
          <p:cNvSpPr/>
          <p:nvPr/>
        </p:nvSpPr>
        <p:spPr>
          <a:xfrm>
            <a:off x="548640" y="4425696"/>
            <a:ext cx="11064240" cy="822960"/>
          </a:xfrm>
          <a:prstGeom prst="roundRect">
            <a:avLst>
              <a:gd name="adj" fmla="val 8889"/>
            </a:avLst>
          </a:prstGeom>
          <a:solidFill>
            <a:srgbClr val="3D3D3D"/>
          </a:solidFill>
          <a:ln w="9525">
            <a:solidFill>
              <a:srgbClr val="3D3D3D"/>
            </a:solidFill>
            <a:prstDash val="solid"/>
          </a:ln>
        </p:spPr>
      </p:sp>
      <p:sp>
        <p:nvSpPr>
          <p:cNvPr id="19" name="Shape 17"/>
          <p:cNvSpPr/>
          <p:nvPr/>
        </p:nvSpPr>
        <p:spPr>
          <a:xfrm>
            <a:off x="731520" y="4562856"/>
            <a:ext cx="548640" cy="548640"/>
          </a:xfrm>
          <a:prstGeom prst="ellipse">
            <a:avLst/>
          </a:prstGeom>
          <a:solidFill>
            <a:srgbClr val="2C4A6E"/>
          </a:solidFill>
          <a:ln w="12700">
            <a:solidFill>
              <a:srgbClr val="2C4A6E"/>
            </a:solidFill>
            <a:prstDash val="solid"/>
          </a:ln>
        </p:spPr>
      </p:sp>
      <p:sp>
        <p:nvSpPr>
          <p:cNvPr id="20" name="Text 18"/>
          <p:cNvSpPr txBox="1"/>
          <p:nvPr/>
        </p:nvSpPr>
        <p:spPr>
          <a:xfrm>
            <a:off x="731520" y="4562856"/>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E</a:t>
            </a:r>
            <a:endParaRPr lang="en-US" sz="1800" dirty="0"/>
          </a:p>
        </p:txBody>
      </p:sp>
      <p:sp>
        <p:nvSpPr>
          <p:cNvPr id="21" name="Text 19"/>
          <p:cNvSpPr txBox="1"/>
          <p:nvPr/>
        </p:nvSpPr>
        <p:spPr>
          <a:xfrm>
            <a:off x="1508760" y="4425696"/>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This is effective because it uses the set already on stage and relies on the empty floor around it, so it costs nothing extra.</a:t>
            </a:r>
            <a:endParaRPr lang="en-US" sz="1400" dirty="0"/>
          </a:p>
        </p:txBody>
      </p:sp>
      <p:sp>
        <p:nvSpPr>
          <p:cNvPr id="22" name="Shape 20"/>
          <p:cNvSpPr/>
          <p:nvPr/>
        </p:nvSpPr>
        <p:spPr>
          <a:xfrm>
            <a:off x="548640" y="5367528"/>
            <a:ext cx="11064240" cy="822960"/>
          </a:xfrm>
          <a:prstGeom prst="roundRect">
            <a:avLst>
              <a:gd name="adj" fmla="val 8889"/>
            </a:avLst>
          </a:prstGeom>
          <a:solidFill>
            <a:srgbClr val="3D3D3D"/>
          </a:solidFill>
          <a:ln w="9525">
            <a:solidFill>
              <a:srgbClr val="3D3D3D"/>
            </a:solidFill>
            <a:prstDash val="solid"/>
          </a:ln>
        </p:spPr>
      </p:sp>
      <p:sp>
        <p:nvSpPr>
          <p:cNvPr id="23" name="Shape 21"/>
          <p:cNvSpPr/>
          <p:nvPr/>
        </p:nvSpPr>
        <p:spPr>
          <a:xfrm>
            <a:off x="731520" y="5504688"/>
            <a:ext cx="548640" cy="548640"/>
          </a:xfrm>
          <a:prstGeom prst="ellipse">
            <a:avLst/>
          </a:prstGeom>
          <a:solidFill>
            <a:srgbClr val="6B3F69"/>
          </a:solidFill>
          <a:ln w="12700">
            <a:solidFill>
              <a:srgbClr val="6B3F69"/>
            </a:solidFill>
            <a:prstDash val="solid"/>
          </a:ln>
        </p:spPr>
      </p:sp>
      <p:sp>
        <p:nvSpPr>
          <p:cNvPr id="24" name="Text 22"/>
          <p:cNvSpPr txBox="1"/>
          <p:nvPr/>
        </p:nvSpPr>
        <p:spPr>
          <a:xfrm>
            <a:off x="731520" y="5504688"/>
            <a:ext cx="548640" cy="5486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R</a:t>
            </a:r>
            <a:endParaRPr lang="en-US" sz="1800" dirty="0"/>
          </a:p>
        </p:txBody>
      </p:sp>
      <p:sp>
        <p:nvSpPr>
          <p:cNvPr id="25" name="Text 23"/>
          <p:cNvSpPr txBox="1"/>
          <p:nvPr/>
        </p:nvSpPr>
        <p:spPr>
          <a:xfrm>
            <a:off x="1508760" y="5367528"/>
            <a:ext cx="9875520" cy="82296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The tiny island of grass in all that empty space makes the audience feel the terror Leah describes: the world beyond the field is huge and dark, and everyone in it is afraid.</a:t>
            </a:r>
            <a:endParaRPr lang="en-US" sz="1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YOU DO ALONE — INDEPENDENT</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Your Own Set CIDER Point, No Scaffold</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You do alone</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43B3B"/>
          </a:solidFill>
          <a:ln w="19050">
            <a:solidFill>
              <a:srgbClr val="C43B3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YOU DO  ·  12 MIN</a:t>
            </a:r>
            <a:endParaRPr lang="en-US" sz="1400" dirty="0"/>
          </a:p>
        </p:txBody>
      </p:sp>
      <p:sp>
        <p:nvSpPr>
          <p:cNvPr id="8" name="Shape 6"/>
          <p:cNvSpPr/>
          <p:nvPr/>
        </p:nvSpPr>
        <p:spPr>
          <a:xfrm>
            <a:off x="548640" y="1691640"/>
            <a:ext cx="11064240" cy="1188720"/>
          </a:xfrm>
          <a:prstGeom prst="roundRect">
            <a:avLst>
              <a:gd name="adj" fmla="val 6154"/>
            </a:avLst>
          </a:prstGeom>
          <a:solidFill>
            <a:srgbClr val="2B2B2B"/>
          </a:solidFill>
          <a:ln w="9525">
            <a:solidFill>
              <a:srgbClr val="2B2B2B"/>
            </a:solidFill>
            <a:prstDash val="solid"/>
          </a:ln>
        </p:spPr>
      </p:sp>
      <p:sp>
        <p:nvSpPr>
          <p:cNvPr id="9" name="Text 7"/>
          <p:cNvSpPr txBox="1"/>
          <p:nvPr/>
        </p:nvSpPr>
        <p:spPr>
          <a:xfrm>
            <a:off x="868680" y="1691640"/>
            <a:ext cx="10424160" cy="1188720"/>
          </a:xfrm>
          <a:prstGeom prst="rect">
            <a:avLst/>
          </a:prstGeom>
          <a:noFill/>
          <a:ln/>
        </p:spPr>
        <p:txBody>
          <a:bodyPr wrap="square" lIns="0" tIns="0" rIns="0" bIns="0" rtlCol="0" anchor="ctr"/>
          <a:lstStyle/>
          <a:p>
            <a:pPr indent="0" marL="0">
              <a:buNone/>
            </a:pPr>
            <a:r>
              <a:rPr lang="en-US" sz="1800" b="1" dirty="0">
                <a:solidFill>
                  <a:srgbClr val="C9A24B"/>
                </a:solidFill>
                <a:latin typeface="Calibri" pitchFamily="34" charset="0"/>
                <a:ea typeface="Calibri" pitchFamily="34" charset="-122"/>
                <a:cs typeface="Calibri" pitchFamily="34" charset="-120"/>
              </a:rPr>
              <a:t>Choose a new moment from the extract. </a:t>
            </a:r>
            <a:pPr indent="0" marL="0">
              <a:buNone/>
            </a:pPr>
            <a:r>
              <a:rPr lang="en-US" sz="1800" dirty="0">
                <a:solidFill>
                  <a:srgbClr val="FFFFFF"/>
                </a:solidFill>
                <a:latin typeface="Calibri" pitchFamily="34" charset="0"/>
                <a:ea typeface="Calibri" pitchFamily="34" charset="-122"/>
                <a:cs typeface="Calibri" pitchFamily="34" charset="-120"/>
              </a:rPr>
              <a:t>Write a full set CIDER point in exam conditions: no starters, no talking. Use your Task 1 grid for ideas.</a:t>
            </a:r>
            <a:endParaRPr lang="en-US" sz="1800" dirty="0"/>
          </a:p>
        </p:txBody>
      </p:sp>
      <p:sp>
        <p:nvSpPr>
          <p:cNvPr id="10" name="Shape 8"/>
          <p:cNvSpPr/>
          <p:nvPr/>
        </p:nvSpPr>
        <p:spPr>
          <a:xfrm>
            <a:off x="548640" y="3108960"/>
            <a:ext cx="3474720" cy="3063240"/>
          </a:xfrm>
          <a:prstGeom prst="roundRect">
            <a:avLst>
              <a:gd name="adj" fmla="val 2388"/>
            </a:avLst>
          </a:prstGeom>
          <a:solidFill>
            <a:srgbClr val="FFFFFF"/>
          </a:solidFill>
          <a:ln w="9525">
            <a:solidFill>
              <a:srgbClr val="FFFFFF"/>
            </a:solidFill>
            <a:prstDash val="solid"/>
          </a:ln>
        </p:spPr>
      </p:sp>
      <p:sp>
        <p:nvSpPr>
          <p:cNvPr id="11" name="Shape 9"/>
          <p:cNvSpPr/>
          <p:nvPr/>
        </p:nvSpPr>
        <p:spPr>
          <a:xfrm>
            <a:off x="777240" y="3291840"/>
            <a:ext cx="1463040" cy="411480"/>
          </a:xfrm>
          <a:prstGeom prst="roundRect">
            <a:avLst>
              <a:gd name="adj" fmla="val 48889"/>
            </a:avLst>
          </a:prstGeom>
          <a:solidFill>
            <a:srgbClr val="8A8173"/>
          </a:solidFill>
          <a:ln w="12700">
            <a:solidFill>
              <a:srgbClr val="8A8173"/>
            </a:solidFill>
            <a:prstDash val="solid"/>
          </a:ln>
        </p:spPr>
      </p:sp>
      <p:sp>
        <p:nvSpPr>
          <p:cNvPr id="12" name="Text 10"/>
          <p:cNvSpPr txBox="1"/>
          <p:nvPr/>
        </p:nvSpPr>
        <p:spPr>
          <a:xfrm>
            <a:off x="77724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SUPPORT</a:t>
            </a:r>
            <a:endParaRPr lang="en-US" sz="1300" dirty="0"/>
          </a:p>
        </p:txBody>
      </p:sp>
      <p:sp>
        <p:nvSpPr>
          <p:cNvPr id="13" name="Text 11"/>
          <p:cNvSpPr txBox="1"/>
          <p:nvPr/>
        </p:nvSpPr>
        <p:spPr>
          <a:xfrm>
            <a:off x="77724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Look back at your booklet pages to copy the pattern</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Use the revision guide set page</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Talk your idea through with me first</a:t>
            </a:r>
            <a:endParaRPr lang="en-US" sz="1450" dirty="0"/>
          </a:p>
        </p:txBody>
      </p:sp>
      <p:sp>
        <p:nvSpPr>
          <p:cNvPr id="14" name="Shape 12"/>
          <p:cNvSpPr/>
          <p:nvPr/>
        </p:nvSpPr>
        <p:spPr>
          <a:xfrm>
            <a:off x="4297680" y="3108960"/>
            <a:ext cx="3474720" cy="3063240"/>
          </a:xfrm>
          <a:prstGeom prst="roundRect">
            <a:avLst>
              <a:gd name="adj" fmla="val 2388"/>
            </a:avLst>
          </a:prstGeom>
          <a:solidFill>
            <a:srgbClr val="FFFFFF"/>
          </a:solidFill>
          <a:ln w="9525">
            <a:solidFill>
              <a:srgbClr val="FFFFFF"/>
            </a:solidFill>
            <a:prstDash val="solid"/>
          </a:ln>
        </p:spPr>
      </p:sp>
      <p:sp>
        <p:nvSpPr>
          <p:cNvPr id="15" name="Shape 13"/>
          <p:cNvSpPr/>
          <p:nvPr/>
        </p:nvSpPr>
        <p:spPr>
          <a:xfrm>
            <a:off x="4526280" y="3291840"/>
            <a:ext cx="1463040" cy="411480"/>
          </a:xfrm>
          <a:prstGeom prst="roundRect">
            <a:avLst>
              <a:gd name="adj" fmla="val 48889"/>
            </a:avLst>
          </a:prstGeom>
          <a:solidFill>
            <a:srgbClr val="990011"/>
          </a:solidFill>
          <a:ln w="12700">
            <a:solidFill>
              <a:srgbClr val="990011"/>
            </a:solidFill>
            <a:prstDash val="solid"/>
          </a:ln>
        </p:spPr>
      </p:sp>
      <p:sp>
        <p:nvSpPr>
          <p:cNvPr id="16" name="Text 14"/>
          <p:cNvSpPr txBox="1"/>
          <p:nvPr/>
        </p:nvSpPr>
        <p:spPr>
          <a:xfrm>
            <a:off x="452628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CORE</a:t>
            </a:r>
            <a:endParaRPr lang="en-US" sz="1300" dirty="0"/>
          </a:p>
        </p:txBody>
      </p:sp>
      <p:sp>
        <p:nvSpPr>
          <p:cNvPr id="17" name="Text 15"/>
          <p:cNvSpPr txBox="1"/>
          <p:nvPr/>
        </p:nvSpPr>
        <p:spPr>
          <a:xfrm>
            <a:off x="452628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All five letters in full sentences</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Style, surface, furniture or props named</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Two or more quantified details in D</a:t>
            </a:r>
            <a:endParaRPr lang="en-US" sz="1450" dirty="0"/>
          </a:p>
        </p:txBody>
      </p:sp>
      <p:sp>
        <p:nvSpPr>
          <p:cNvPr id="18" name="Shape 16"/>
          <p:cNvSpPr/>
          <p:nvPr/>
        </p:nvSpPr>
        <p:spPr>
          <a:xfrm>
            <a:off x="8046720" y="3108960"/>
            <a:ext cx="3474720" cy="3063240"/>
          </a:xfrm>
          <a:prstGeom prst="roundRect">
            <a:avLst>
              <a:gd name="adj" fmla="val 2388"/>
            </a:avLst>
          </a:prstGeom>
          <a:solidFill>
            <a:srgbClr val="FFFFFF"/>
          </a:solidFill>
          <a:ln w="9525">
            <a:solidFill>
              <a:srgbClr val="FFFFFF"/>
            </a:solidFill>
            <a:prstDash val="solid"/>
          </a:ln>
        </p:spPr>
      </p:sp>
      <p:sp>
        <p:nvSpPr>
          <p:cNvPr id="19" name="Shape 17"/>
          <p:cNvSpPr/>
          <p:nvPr/>
        </p:nvSpPr>
        <p:spPr>
          <a:xfrm>
            <a:off x="8275320" y="3291840"/>
            <a:ext cx="1463040" cy="411480"/>
          </a:xfrm>
          <a:prstGeom prst="roundRect">
            <a:avLst>
              <a:gd name="adj" fmla="val 48889"/>
            </a:avLst>
          </a:prstGeom>
          <a:solidFill>
            <a:srgbClr val="2B2B2B"/>
          </a:solidFill>
          <a:ln w="12700">
            <a:solidFill>
              <a:srgbClr val="2B2B2B"/>
            </a:solidFill>
            <a:prstDash val="solid"/>
          </a:ln>
        </p:spPr>
      </p:sp>
      <p:sp>
        <p:nvSpPr>
          <p:cNvPr id="20" name="Text 18"/>
          <p:cNvSpPr txBox="1"/>
          <p:nvPr/>
        </p:nvSpPr>
        <p:spPr>
          <a:xfrm>
            <a:off x="8275320" y="3291840"/>
            <a:ext cx="1463040" cy="41148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STRETCH</a:t>
            </a:r>
            <a:endParaRPr lang="en-US" sz="1300" dirty="0"/>
          </a:p>
        </p:txBody>
      </p:sp>
      <p:sp>
        <p:nvSpPr>
          <p:cNvPr id="21" name="Text 19"/>
          <p:cNvSpPr txBox="1"/>
          <p:nvPr/>
        </p:nvSpPr>
        <p:spPr>
          <a:xfrm>
            <a:off x="8275320" y="3840480"/>
            <a:ext cx="3017520" cy="2240280"/>
          </a:xfrm>
          <a:prstGeom prst="rect">
            <a:avLst/>
          </a:prstGeom>
          <a:noFill/>
          <a:ln/>
        </p:spPr>
        <p:txBody>
          <a:bodyPr wrap="square" lIns="0" tIns="0" rIns="0" bIns="0" rtlCol="0" anchor="t"/>
          <a:lstStyle/>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Compare with Simon Daw's original set</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Describe how the set is used during the moment</a:t>
            </a:r>
            <a:endParaRPr lang="en-US" sz="1450" dirty="0"/>
          </a:p>
          <a:p>
            <a:pPr marL="342900" indent="-342900">
              <a:spcAft>
                <a:spcPts val="800"/>
              </a:spcAft>
              <a:buSzPct val="100000"/>
              <a:buChar char="•"/>
            </a:pPr>
            <a:r>
              <a:rPr lang="en-US" sz="1450" dirty="0">
                <a:solidFill>
                  <a:srgbClr val="222222"/>
                </a:solidFill>
                <a:latin typeface="Calibri" pitchFamily="34" charset="0"/>
                <a:ea typeface="Calibri" pitchFamily="34" charset="-122"/>
                <a:cs typeface="Calibri" pitchFamily="34" charset="-120"/>
              </a:rPr>
              <a:t>Link R back to your C vision</a:t>
            </a:r>
            <a:endParaRPr lang="en-US" sz="14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4F3F1"/>
        </a:solidFill>
      </p:bgPr>
    </p:bg>
    <p:spTree>
      <p:nvGrpSpPr>
        <p:cNvPr id="1" name=""/>
        <p:cNvGrpSpPr/>
        <p:nvPr/>
      </p:nvGrpSpPr>
      <p:grpSpPr>
        <a:xfrm>
          <a:off x="0" y="0"/>
          <a:ext cx="0" cy="0"/>
          <a:chOff x="0" y="0"/>
          <a:chExt cx="0" cy="0"/>
        </a:xfrm>
      </p:grpSpPr>
      <p:sp>
        <p:nvSpPr>
          <p:cNvPr id="2" name="Text 0"/>
          <p:cNvSpPr txBox="1"/>
          <p:nvPr/>
        </p:nvSpPr>
        <p:spPr>
          <a:xfrm>
            <a:off x="548640" y="411480"/>
            <a:ext cx="7498080" cy="365760"/>
          </a:xfrm>
          <a:prstGeom prst="rect">
            <a:avLst/>
          </a:prstGeom>
          <a:noFill/>
          <a:ln/>
        </p:spPr>
        <p:txBody>
          <a:bodyPr wrap="square" lIns="0" tIns="0" rIns="0" bIns="0" rtlCol="0" anchor="t"/>
          <a:lstStyle/>
          <a:p>
            <a:pPr indent="0" marL="0">
              <a:buNone/>
            </a:pPr>
            <a:r>
              <a:rPr lang="en-US" sz="1500" b="1" spc="100" kern="0" dirty="0">
                <a:solidFill>
                  <a:srgbClr val="990011"/>
                </a:solidFill>
                <a:latin typeface="Calibri" pitchFamily="34" charset="0"/>
                <a:ea typeface="Calibri" pitchFamily="34" charset="-122"/>
                <a:cs typeface="Calibri" pitchFamily="34" charset="-120"/>
              </a:rPr>
              <a:t>BEFORE YOU LEAVE</a:t>
            </a:r>
            <a:endParaRPr lang="en-US" sz="1500" dirty="0"/>
          </a:p>
        </p:txBody>
      </p:sp>
      <p:sp>
        <p:nvSpPr>
          <p:cNvPr id="3" name="Text 1"/>
          <p:cNvSpPr txBox="1"/>
          <p:nvPr/>
        </p:nvSpPr>
        <p:spPr>
          <a:xfrm>
            <a:off x="548640" y="777240"/>
            <a:ext cx="8412480" cy="594360"/>
          </a:xfrm>
          <a:prstGeom prst="rect">
            <a:avLst/>
          </a:prstGeom>
          <a:noFill/>
          <a:ln/>
        </p:spPr>
        <p:txBody>
          <a:bodyPr wrap="square" lIns="0" tIns="0" rIns="0" bIns="0" rtlCol="0" anchor="t"/>
          <a:lstStyle/>
          <a:p>
            <a:pPr indent="0" marL="0">
              <a:buNone/>
            </a:pPr>
            <a:r>
              <a:rPr lang="en-US" sz="2800" b="1" dirty="0">
                <a:solidFill>
                  <a:srgbClr val="222222"/>
                </a:solidFill>
                <a:latin typeface="Cambria" pitchFamily="34" charset="0"/>
                <a:ea typeface="Cambria" pitchFamily="34" charset="-122"/>
                <a:cs typeface="Cambria" pitchFamily="34" charset="-120"/>
              </a:rPr>
              <a:t>Exit Ticket</a:t>
            </a:r>
            <a:endParaRPr lang="en-US" sz="2800" dirty="0"/>
          </a:p>
        </p:txBody>
      </p:sp>
      <p:sp>
        <p:nvSpPr>
          <p:cNvPr id="4" name="Text 2"/>
          <p:cNvSpPr txBox="1"/>
          <p:nvPr/>
        </p:nvSpPr>
        <p:spPr>
          <a:xfrm>
            <a:off x="457200" y="6473952"/>
            <a:ext cx="5486400" cy="274320"/>
          </a:xfrm>
          <a:prstGeom prst="rect">
            <a:avLst/>
          </a:prstGeom>
          <a:noFill/>
          <a:ln/>
        </p:spPr>
        <p:txBody>
          <a:bodyPr wrap="square" lIns="0" tIns="0" rIns="0" bIns="0" rtlCol="0" anchor="t"/>
          <a:lstStyle/>
          <a:p>
            <a:pPr indent="0" marL="0">
              <a:buNone/>
            </a:pPr>
            <a:r>
              <a:rPr lang="en-US" sz="1100" dirty="0">
                <a:solidFill>
                  <a:srgbClr val="5A5A5A"/>
                </a:solidFill>
                <a:latin typeface="Calibri" pitchFamily="34" charset="0"/>
                <a:ea typeface="Calibri" pitchFamily="34" charset="-122"/>
                <a:cs typeface="Calibri" pitchFamily="34" charset="-120"/>
              </a:rPr>
              <a:t>Exit Ticket</a:t>
            </a:r>
            <a:endParaRPr lang="en-US" sz="1100" dirty="0"/>
          </a:p>
        </p:txBody>
      </p:sp>
      <p:sp>
        <p:nvSpPr>
          <p:cNvPr id="5" name="Text 3"/>
          <p:cNvSpPr txBox="1"/>
          <p:nvPr/>
        </p:nvSpPr>
        <p:spPr>
          <a:xfrm>
            <a:off x="7132320" y="6473952"/>
            <a:ext cx="4572000" cy="274320"/>
          </a:xfrm>
          <a:prstGeom prst="rect">
            <a:avLst/>
          </a:prstGeom>
          <a:noFill/>
          <a:ln/>
        </p:spPr>
        <p:txBody>
          <a:bodyPr wrap="square" lIns="0" tIns="0" rIns="0" bIns="0" rtlCol="0" anchor="t"/>
          <a:lstStyle/>
          <a:p>
            <a:pPr algn="r" indent="0" marL="0">
              <a:buNone/>
            </a:pPr>
            <a:r>
              <a:rPr lang="en-US" sz="1100" dirty="0">
                <a:solidFill>
                  <a:srgbClr val="5A5A5A"/>
                </a:solidFill>
                <a:latin typeface="Calibri" pitchFamily="34" charset="0"/>
                <a:ea typeface="Calibri" pitchFamily="34" charset="-122"/>
                <a:cs typeface="Calibri" pitchFamily="34" charset="-120"/>
              </a:rPr>
              <a:t>DNA — CIDER Method — Year 11 GCSE Drama (Edexcel)</a:t>
            </a:r>
            <a:endParaRPr lang="en-US" sz="1100" dirty="0"/>
          </a:p>
        </p:txBody>
      </p:sp>
      <p:sp>
        <p:nvSpPr>
          <p:cNvPr id="6" name="Shape 4"/>
          <p:cNvSpPr/>
          <p:nvPr/>
        </p:nvSpPr>
        <p:spPr>
          <a:xfrm>
            <a:off x="9464040" y="457200"/>
            <a:ext cx="2194560" cy="548640"/>
          </a:xfrm>
          <a:prstGeom prst="roundRect">
            <a:avLst>
              <a:gd name="adj" fmla="val 50000"/>
            </a:avLst>
          </a:prstGeom>
          <a:solidFill>
            <a:srgbClr val="C9A24B"/>
          </a:solidFill>
          <a:ln w="19050">
            <a:solidFill>
              <a:srgbClr val="C9A24B"/>
            </a:solidFill>
            <a:prstDash val="solid"/>
          </a:ln>
        </p:spPr>
      </p:sp>
      <p:sp>
        <p:nvSpPr>
          <p:cNvPr id="7" name="Text 5"/>
          <p:cNvSpPr txBox="1"/>
          <p:nvPr/>
        </p:nvSpPr>
        <p:spPr>
          <a:xfrm>
            <a:off x="9464040" y="457200"/>
            <a:ext cx="2194560" cy="548640"/>
          </a:xfrm>
          <a:prstGeom prst="rect">
            <a:avLst/>
          </a:prstGeom>
          <a:noFill/>
          <a:ln/>
        </p:spPr>
        <p:txBody>
          <a:bodyPr wrap="square" lIns="0" tIns="0" rIns="0" bIns="0" rtlCol="0" anchor="ctr"/>
          <a:lstStyle/>
          <a:p>
            <a:pPr algn="ctr" indent="0" marL="0">
              <a:buNone/>
            </a:pPr>
            <a:r>
              <a:rPr lang="en-US" sz="1400" b="1" dirty="0">
                <a:solidFill>
                  <a:srgbClr val="2B2B2B"/>
                </a:solidFill>
                <a:latin typeface="Calibri" pitchFamily="34" charset="0"/>
                <a:ea typeface="Calibri" pitchFamily="34" charset="-122"/>
                <a:cs typeface="Calibri" pitchFamily="34" charset="-120"/>
              </a:rPr>
              <a:t>CHECK  ·  3 MIN</a:t>
            </a:r>
            <a:endParaRPr lang="en-US" sz="1400" dirty="0"/>
          </a:p>
        </p:txBody>
      </p:sp>
      <p:sp>
        <p:nvSpPr>
          <p:cNvPr id="8" name="Shape 6"/>
          <p:cNvSpPr/>
          <p:nvPr/>
        </p:nvSpPr>
        <p:spPr>
          <a:xfrm>
            <a:off x="548640" y="1691640"/>
            <a:ext cx="11064240" cy="1234440"/>
          </a:xfrm>
          <a:prstGeom prst="roundRect">
            <a:avLst>
              <a:gd name="adj" fmla="val 5926"/>
            </a:avLst>
          </a:prstGeom>
          <a:solidFill>
            <a:srgbClr val="FFFFFF"/>
          </a:solidFill>
          <a:ln w="9525">
            <a:solidFill>
              <a:srgbClr val="FFFFFF"/>
            </a:solidFill>
            <a:prstDash val="solid"/>
          </a:ln>
        </p:spPr>
      </p:sp>
      <p:sp>
        <p:nvSpPr>
          <p:cNvPr id="9" name="Shape 7"/>
          <p:cNvSpPr/>
          <p:nvPr/>
        </p:nvSpPr>
        <p:spPr>
          <a:xfrm>
            <a:off x="822960" y="2011680"/>
            <a:ext cx="594360" cy="594360"/>
          </a:xfrm>
          <a:prstGeom prst="ellipse">
            <a:avLst/>
          </a:prstGeom>
          <a:solidFill>
            <a:srgbClr val="990011"/>
          </a:solidFill>
          <a:ln w="12700">
            <a:solidFill>
              <a:srgbClr val="990011"/>
            </a:solidFill>
            <a:prstDash val="solid"/>
          </a:ln>
        </p:spPr>
      </p:sp>
      <p:sp>
        <p:nvSpPr>
          <p:cNvPr id="10" name="Text 8"/>
          <p:cNvSpPr txBox="1"/>
          <p:nvPr/>
        </p:nvSpPr>
        <p:spPr>
          <a:xfrm>
            <a:off x="822960" y="201168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1" name="Text 9"/>
          <p:cNvSpPr txBox="1"/>
          <p:nvPr/>
        </p:nvSpPr>
        <p:spPr>
          <a:xfrm>
            <a:off x="1691640" y="182880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KNOW</a:t>
            </a:r>
            <a:endParaRPr lang="en-US" sz="1300" dirty="0"/>
          </a:p>
        </p:txBody>
      </p:sp>
      <p:sp>
        <p:nvSpPr>
          <p:cNvPr id="12" name="Text 10"/>
          <p:cNvSpPr txBox="1"/>
          <p:nvPr/>
        </p:nvSpPr>
        <p:spPr>
          <a:xfrm>
            <a:off x="1691640" y="214884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Name two set styles and two set elements, and say what each could show the audience.</a:t>
            </a:r>
            <a:endParaRPr lang="en-US" sz="1800" dirty="0"/>
          </a:p>
        </p:txBody>
      </p:sp>
      <p:sp>
        <p:nvSpPr>
          <p:cNvPr id="13" name="Shape 11"/>
          <p:cNvSpPr/>
          <p:nvPr/>
        </p:nvSpPr>
        <p:spPr>
          <a:xfrm>
            <a:off x="548640" y="3154680"/>
            <a:ext cx="11064240" cy="1234440"/>
          </a:xfrm>
          <a:prstGeom prst="roundRect">
            <a:avLst>
              <a:gd name="adj" fmla="val 5926"/>
            </a:avLst>
          </a:prstGeom>
          <a:solidFill>
            <a:srgbClr val="FFFFFF"/>
          </a:solidFill>
          <a:ln w="9525">
            <a:solidFill>
              <a:srgbClr val="FFFFFF"/>
            </a:solidFill>
            <a:prstDash val="solid"/>
          </a:ln>
        </p:spPr>
      </p:sp>
      <p:sp>
        <p:nvSpPr>
          <p:cNvPr id="14" name="Shape 12"/>
          <p:cNvSpPr/>
          <p:nvPr/>
        </p:nvSpPr>
        <p:spPr>
          <a:xfrm>
            <a:off x="822960" y="3474720"/>
            <a:ext cx="594360" cy="594360"/>
          </a:xfrm>
          <a:prstGeom prst="ellipse">
            <a:avLst/>
          </a:prstGeom>
          <a:solidFill>
            <a:srgbClr val="990011"/>
          </a:solidFill>
          <a:ln w="12700">
            <a:solidFill>
              <a:srgbClr val="990011"/>
            </a:solidFill>
            <a:prstDash val="solid"/>
          </a:ln>
        </p:spPr>
      </p:sp>
      <p:sp>
        <p:nvSpPr>
          <p:cNvPr id="15" name="Text 13"/>
          <p:cNvSpPr txBox="1"/>
          <p:nvPr/>
        </p:nvSpPr>
        <p:spPr>
          <a:xfrm>
            <a:off x="822960" y="347472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6" name="Text 14"/>
          <p:cNvSpPr txBox="1"/>
          <p:nvPr/>
        </p:nvSpPr>
        <p:spPr>
          <a:xfrm>
            <a:off x="1691640" y="329184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UNDERSTAND</a:t>
            </a:r>
            <a:endParaRPr lang="en-US" sz="1300" dirty="0"/>
          </a:p>
        </p:txBody>
      </p:sp>
      <p:sp>
        <p:nvSpPr>
          <p:cNvPr id="17" name="Text 15"/>
          <p:cNvSpPr txBox="1"/>
          <p:nvPr/>
        </p:nvSpPr>
        <p:spPr>
          <a:xfrm>
            <a:off x="1691640" y="361188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Improve this so it would earn credit: "There would be a bench."</a:t>
            </a:r>
            <a:endParaRPr lang="en-US" sz="1800" dirty="0"/>
          </a:p>
        </p:txBody>
      </p:sp>
      <p:sp>
        <p:nvSpPr>
          <p:cNvPr id="18" name="Shape 16"/>
          <p:cNvSpPr/>
          <p:nvPr/>
        </p:nvSpPr>
        <p:spPr>
          <a:xfrm>
            <a:off x="548640" y="4617720"/>
            <a:ext cx="11064240" cy="1234440"/>
          </a:xfrm>
          <a:prstGeom prst="roundRect">
            <a:avLst>
              <a:gd name="adj" fmla="val 5926"/>
            </a:avLst>
          </a:prstGeom>
          <a:solidFill>
            <a:srgbClr val="FFFFFF"/>
          </a:solidFill>
          <a:ln w="9525">
            <a:solidFill>
              <a:srgbClr val="FFFFFF"/>
            </a:solidFill>
            <a:prstDash val="solid"/>
          </a:ln>
        </p:spPr>
      </p:sp>
      <p:sp>
        <p:nvSpPr>
          <p:cNvPr id="19" name="Shape 17"/>
          <p:cNvSpPr/>
          <p:nvPr/>
        </p:nvSpPr>
        <p:spPr>
          <a:xfrm>
            <a:off x="822960" y="4937760"/>
            <a:ext cx="594360" cy="594360"/>
          </a:xfrm>
          <a:prstGeom prst="ellipse">
            <a:avLst/>
          </a:prstGeom>
          <a:solidFill>
            <a:srgbClr val="990011"/>
          </a:solidFill>
          <a:ln w="12700">
            <a:solidFill>
              <a:srgbClr val="990011"/>
            </a:solidFill>
            <a:prstDash val="solid"/>
          </a:ln>
        </p:spPr>
      </p:sp>
      <p:sp>
        <p:nvSpPr>
          <p:cNvPr id="20" name="Text 18"/>
          <p:cNvSpPr txBox="1"/>
          <p:nvPr/>
        </p:nvSpPr>
        <p:spPr>
          <a:xfrm>
            <a:off x="822960" y="4937760"/>
            <a:ext cx="594360" cy="594360"/>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21" name="Text 19"/>
          <p:cNvSpPr txBox="1"/>
          <p:nvPr/>
        </p:nvSpPr>
        <p:spPr>
          <a:xfrm>
            <a:off x="1691640" y="4754880"/>
            <a:ext cx="2743200" cy="365760"/>
          </a:xfrm>
          <a:prstGeom prst="rect">
            <a:avLst/>
          </a:prstGeom>
          <a:noFill/>
          <a:ln/>
        </p:spPr>
        <p:txBody>
          <a:bodyPr wrap="square" lIns="0" tIns="0" rIns="0" bIns="0" rtlCol="0" anchor="t"/>
          <a:lstStyle/>
          <a:p>
            <a:pPr indent="0" marL="0">
              <a:buNone/>
            </a:pPr>
            <a:r>
              <a:rPr lang="en-US" sz="1300" b="1" spc="100" kern="0" dirty="0">
                <a:solidFill>
                  <a:srgbClr val="990011"/>
                </a:solidFill>
                <a:latin typeface="Calibri" pitchFamily="34" charset="0"/>
                <a:ea typeface="Calibri" pitchFamily="34" charset="-122"/>
                <a:cs typeface="Calibri" pitchFamily="34" charset="-120"/>
              </a:rPr>
              <a:t>BE ABLE TO</a:t>
            </a:r>
            <a:endParaRPr lang="en-US" sz="1300" dirty="0"/>
          </a:p>
        </p:txBody>
      </p:sp>
      <p:sp>
        <p:nvSpPr>
          <p:cNvPr id="22" name="Text 20"/>
          <p:cNvSpPr txBox="1"/>
          <p:nvPr/>
        </p:nvSpPr>
        <p:spPr>
          <a:xfrm>
            <a:off x="1691640" y="5074920"/>
            <a:ext cx="9601200" cy="685800"/>
          </a:xfrm>
          <a:prstGeom prst="rect">
            <a:avLst/>
          </a:prstGeom>
          <a:noFill/>
          <a:ln/>
        </p:spPr>
        <p:txBody>
          <a:bodyPr wrap="square" lIns="0" tIns="0" rIns="0" bIns="0" rtlCol="0" anchor="t"/>
          <a:lstStyle/>
          <a:p>
            <a:pPr indent="0" marL="0">
              <a:buNone/>
            </a:pPr>
            <a:r>
              <a:rPr lang="en-US" sz="1800" dirty="0">
                <a:solidFill>
                  <a:srgbClr val="222222"/>
                </a:solidFill>
                <a:latin typeface="Calibri" pitchFamily="34" charset="0"/>
                <a:ea typeface="Calibri" pitchFamily="34" charset="-122"/>
                <a:cs typeface="Calibri" pitchFamily="34" charset="-120"/>
              </a:rPr>
              <a:t>Highlight each CIDER letter in your independent point. Which colour is missing or weakest, and how will you fix it?</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46</Slides>
  <Notes>46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 Design and the 14-Mark Question (DNA pp. 50-51)</dc:title>
  <dc:subject>PptxGenJS Presentation</dc:subject>
  <dc:creator>PptxGenJS</dc:creator>
  <cp:lastModifiedBy>PptxGenJS</cp:lastModifiedBy>
  <cp:revision>1</cp:revision>
  <dcterms:created xsi:type="dcterms:W3CDTF">2026-09-30T19:44:05Z</dcterms:created>
  <dcterms:modified xsi:type="dcterms:W3CDTF">2026-09-30T19:44:05Z</dcterms:modified>
</cp:coreProperties>
</file>